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35"/>
    <a:srgbClr val="CF1E34"/>
    <a:srgbClr val="742B6E"/>
    <a:srgbClr val="078E5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0795C-7F4C-4675-8714-171DABE55B8B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4E8A-5379-4A11-9B18-040B02A9F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861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B4E8A-5379-4A11-9B18-040B02A9FC7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5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_Art-01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70" b="15409"/>
          <a:stretch/>
        </p:blipFill>
        <p:spPr>
          <a:xfrm>
            <a:off x="0" y="-1"/>
            <a:ext cx="9144000" cy="4224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267" y="851375"/>
            <a:ext cx="4846533" cy="1580619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267" y="2431994"/>
            <a:ext cx="4846533" cy="115954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651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891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95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755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92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06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6503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6210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90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578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1014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owerpoint_Art-01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09" b="60639"/>
          <a:stretch/>
        </p:blipFill>
        <p:spPr>
          <a:xfrm>
            <a:off x="0" y="-358"/>
            <a:ext cx="9143391" cy="12790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8278"/>
            <a:ext cx="8229600" cy="4080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7234-BA80-0949-9496-DFAD807B1DB8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D4DB-32E9-5740-B50F-5EC3D61A47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point_Art-03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69000"/>
            <a:ext cx="9144000" cy="889000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18" y="6463589"/>
            <a:ext cx="2627201" cy="201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123" y="5985314"/>
            <a:ext cx="1309399" cy="8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6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FAC945"/>
          </a:solidFill>
          <a:latin typeface="HelveticaNeueLT Std Med"/>
          <a:ea typeface="+mj-ea"/>
          <a:cs typeface="HelveticaNeueLT Std Me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0" i="0" kern="1200">
          <a:solidFill>
            <a:schemeClr val="tx1"/>
          </a:solidFill>
          <a:latin typeface="HelveticaNeueLT Std Med"/>
          <a:ea typeface="+mn-ea"/>
          <a:cs typeface="HelveticaNeueLT Std Med"/>
        </a:defRPr>
      </a:lvl1pPr>
      <a:lvl2pPr marL="2857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7"/>
        </a:buBlip>
        <a:tabLst/>
        <a:defRPr sz="1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_Art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11" name="Picture 10" descr="Powerpoint_Art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463" y="6001724"/>
            <a:ext cx="4515484" cy="345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0272"/>
            <a:ext cx="5380182" cy="11393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64" y="669646"/>
            <a:ext cx="4872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Helvetica"/>
                <a:cs typeface="Helvetica"/>
              </a:rPr>
              <a:t>WELCOME TO</a:t>
            </a:r>
            <a:endParaRPr lang="en-US" sz="5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036" y="2077301"/>
            <a:ext cx="548795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155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87"/>
            <a:ext cx="8478982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Stay healthy, safe, and secure while abroad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8638"/>
            <a:ext cx="8229600" cy="24595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Contact us when you: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Require health, safety and security advice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to speak with an experienced internationally trained specialist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a specialist credentialed by our staff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Require supplies of medication or equipment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Need travel advice on loss of travel documents or legal assistance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14" y="1879917"/>
            <a:ext cx="1762442" cy="1204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86" y="1728557"/>
            <a:ext cx="1494728" cy="1494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945" y="1768371"/>
            <a:ext cx="1450110" cy="14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75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you in an emergency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8278"/>
            <a:ext cx="4565073" cy="408034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/>
              <a:t>If the “unthinkable” happens, call us to: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Arrange transportation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Monitor your condition and advise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Evacuate you to a center of excellence if local facilities are inadequate or to a safe meeting point when necessary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Contact your family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Coordinate repatriation of mortal remains</a:t>
            </a:r>
            <a:endParaRPr lang="en-US" sz="1600" dirty="0"/>
          </a:p>
        </p:txBody>
      </p:sp>
      <p:pic>
        <p:nvPicPr>
          <p:cNvPr id="5" name="Picture 4" descr="130612-00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11" r="17289"/>
          <a:stretch/>
        </p:blipFill>
        <p:spPr>
          <a:xfrm>
            <a:off x="5636134" y="1674091"/>
            <a:ext cx="3050666" cy="39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047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0364" y="4300718"/>
            <a:ext cx="7707992" cy="1529737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How to use [School </a:t>
            </a:r>
            <a:r>
              <a:rPr lang="en-US" sz="3600" dirty="0"/>
              <a:t>N</a:t>
            </a:r>
            <a:r>
              <a:rPr lang="en-US" sz="3600" dirty="0" smtClean="0"/>
              <a:t>ame] </a:t>
            </a:r>
            <a:br>
              <a:rPr lang="en-US" sz="3600" dirty="0" smtClean="0"/>
            </a:br>
            <a:r>
              <a:rPr lang="en-US" sz="3600" dirty="0" smtClean="0"/>
              <a:t>global medical and security </a:t>
            </a:r>
            <a:br>
              <a:rPr lang="en-US" sz="3600" dirty="0" smtClean="0"/>
            </a:br>
            <a:r>
              <a:rPr lang="en-US" sz="3600" dirty="0" smtClean="0"/>
              <a:t>assistance program.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364529" y="976946"/>
            <a:ext cx="2414943" cy="3021411"/>
            <a:chOff x="789376" y="630582"/>
            <a:chExt cx="2414943" cy="3021411"/>
          </a:xfrm>
        </p:grpSpPr>
        <p:pic>
          <p:nvPicPr>
            <p:cNvPr id="4" name="Picture 3" descr="Powerpoint_Art-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9376" y="630582"/>
              <a:ext cx="2414943" cy="3021411"/>
            </a:xfrm>
            <a:prstGeom prst="rect">
              <a:avLst/>
            </a:prstGeom>
          </p:spPr>
        </p:pic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1094827" y="1354783"/>
              <a:ext cx="1779475" cy="9489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bg1"/>
                  </a:solidFill>
                  <a:latin typeface="HelveticaNeueLT Std Lt"/>
                  <a:ea typeface="+mn-ea"/>
                  <a:cs typeface="HelveticaNeueLT Std Lt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8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SzPct val="80000"/>
                <a:buFontTx/>
                <a:buNone/>
                <a:defRPr sz="24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School Name logo here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9455" y="992457"/>
            <a:ext cx="3447288" cy="2246769"/>
            <a:chOff x="450273" y="992457"/>
            <a:chExt cx="3447288" cy="2246769"/>
          </a:xfrm>
        </p:grpSpPr>
        <p:sp>
          <p:nvSpPr>
            <p:cNvPr id="6" name="Right Arrow 5"/>
            <p:cNvSpPr/>
            <p:nvPr/>
          </p:nvSpPr>
          <p:spPr>
            <a:xfrm>
              <a:off x="2990273" y="1842855"/>
              <a:ext cx="907288" cy="604781"/>
            </a:xfrm>
            <a:prstGeom prst="rightArrow">
              <a:avLst/>
            </a:prstGeom>
            <a:solidFill>
              <a:srgbClr val="C050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50273" y="992457"/>
              <a:ext cx="2540000" cy="2246769"/>
            </a:xfrm>
            <a:prstGeom prst="rect">
              <a:avLst/>
            </a:prstGeom>
            <a:solidFill>
              <a:srgbClr val="C0504D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To insert your logo: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the “School Name logo here” text box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Select logo file using “Insert Picture” feature under “Insert” in your toolbar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Resize accordingly and center your image in the white circle</a:t>
              </a:r>
            </a:p>
            <a:p>
              <a:pPr marL="342900" indent="-342900">
                <a:buAutoNum type="arabicPeriod"/>
              </a:pPr>
              <a:r>
                <a:rPr lang="en-US" sz="1400" dirty="0" smtClean="0">
                  <a:solidFill>
                    <a:schemeClr val="bg1"/>
                  </a:solidFill>
                </a:rPr>
                <a:t>Delete this instruction box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837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92" y="2283266"/>
            <a:ext cx="7827818" cy="1041831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Who is International SOS?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21192"/>
            <a:ext cx="8229600" cy="7926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International SOS is the world’s leading medical 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and security services </a:t>
            </a:r>
            <a:r>
              <a:rPr lang="en-US" sz="2800" dirty="0">
                <a:solidFill>
                  <a:srgbClr val="FFFFFF"/>
                </a:solidFill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xmlns="" val="26070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owerpoint_Art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577" r="5577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17" name="Picture 16" descr="Powerpoint_Art-10.png"/>
          <p:cNvPicPr>
            <a:picLocks noChangeAspect="1"/>
          </p:cNvPicPr>
          <p:nvPr/>
        </p:nvPicPr>
        <p:blipFill rotWithShape="1">
          <a:blip r:embed="rId4">
            <a:alphaModFix amt="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0" r="5640"/>
          <a:stretch/>
        </p:blipFill>
        <p:spPr>
          <a:xfrm>
            <a:off x="219364" y="254000"/>
            <a:ext cx="8705272" cy="635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-4412" b="58677"/>
          <a:stretch/>
        </p:blipFill>
        <p:spPr>
          <a:xfrm>
            <a:off x="741790" y="369455"/>
            <a:ext cx="3042238" cy="8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66190"/>
          <a:stretch/>
        </p:blipFill>
        <p:spPr>
          <a:xfrm>
            <a:off x="5424354" y="452991"/>
            <a:ext cx="3026058" cy="782373"/>
          </a:xfrm>
          <a:prstGeom prst="rect">
            <a:avLst/>
          </a:prstGeom>
        </p:spPr>
      </p:pic>
      <p:pic>
        <p:nvPicPr>
          <p:cNvPr id="4" name="Picture 3" descr="Glob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9647" y="2124364"/>
            <a:ext cx="2894602" cy="28863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69808"/>
          <a:stretch/>
        </p:blipFill>
        <p:spPr>
          <a:xfrm>
            <a:off x="678298" y="4152651"/>
            <a:ext cx="3220237" cy="742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b="66745"/>
          <a:stretch/>
        </p:blipFill>
        <p:spPr>
          <a:xfrm>
            <a:off x="5171776" y="4152650"/>
            <a:ext cx="3543887" cy="74262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8298" y="1287610"/>
            <a:ext cx="3080327" cy="1041831"/>
          </a:xfrm>
        </p:spPr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27 Assistance Centers</a:t>
            </a:r>
            <a:b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</a:br>
            <a:r>
              <a:rPr lang="en-US" sz="1700" dirty="0" smtClean="0">
                <a:solidFill>
                  <a:srgbClr val="FFCA35"/>
                </a:solidFill>
                <a:latin typeface="HelveticaNeueLT Std Hvy"/>
                <a:cs typeface="HelveticaNeueLT Std Hvy"/>
              </a:rPr>
              <a:t>Worldwide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CONVENIENCE: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Local medical and security expertise provided globally in any language, anytime 24/7/365.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60727" y="1143582"/>
            <a:ext cx="2989686" cy="1788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US" sz="1500" dirty="0" smtClean="0">
                <a:latin typeface="HelveticaNeueLT Std Hvy"/>
                <a:cs typeface="HelveticaNeueLT Std Hvy"/>
              </a:rPr>
              <a:t>79,000+ accredited 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500" dirty="0" smtClean="0">
                <a:latin typeface="HelveticaNeueLT Std Hvy"/>
                <a:cs typeface="HelveticaNeueLT Std Hvy"/>
              </a:rPr>
              <a:t>providers</a:t>
            </a:r>
            <a:br>
              <a:rPr lang="en-US" sz="1500" dirty="0" smtClean="0">
                <a:latin typeface="HelveticaNeueLT Std Hvy"/>
                <a:cs typeface="HelveticaNeueLT Std Hvy"/>
              </a:rPr>
            </a:b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DELIVERY: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A vast network of accredited healthcare, aviation and security providers ensuring you receive high standards of care in the air and on the ground.</a:t>
            </a:r>
            <a:endParaRPr lang="en-US" sz="1200" dirty="0">
              <a:latin typeface="HelveticaNeueLT Std Bold"/>
              <a:cs typeface="HelveticaNeueLT Std Bol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8298" y="4860643"/>
            <a:ext cx="3080327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5,200+ medical professionals</a:t>
            </a:r>
            <a:r>
              <a:rPr lang="en-US" sz="1800" dirty="0" smtClean="0">
                <a:latin typeface="HelveticaNeueLT Std Hvy"/>
                <a:cs typeface="HelveticaNeueLT Std Hvy"/>
              </a:rPr>
              <a:t/>
            </a:r>
            <a:br>
              <a:rPr lang="en-US" sz="18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EXPERTISE: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Immediate access to professionals with extensive experience in all areas of medicine, coupled with a thorough knowledge of the local environment and healthcare system.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99951" y="4849085"/>
            <a:ext cx="3243686" cy="149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AC945"/>
                </a:solidFill>
                <a:latin typeface="HelveticaNeueLT Std Med"/>
                <a:ea typeface="+mj-ea"/>
                <a:cs typeface="HelveticaNeueLT Std Med"/>
              </a:defRPr>
            </a:lvl1pPr>
          </a:lstStyle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1700" dirty="0" smtClean="0">
                <a:latin typeface="HelveticaNeueLT Std Hvy"/>
                <a:cs typeface="HelveticaNeueLT Std Hvy"/>
              </a:rPr>
              <a:t>45+ clinics worldwide</a:t>
            </a:r>
            <a:br>
              <a:rPr lang="en-US" sz="1700" dirty="0" smtClean="0">
                <a:latin typeface="HelveticaNeueLT Std Hvy"/>
                <a:cs typeface="HelveticaNeueLT Std Hvy"/>
              </a:rPr>
            </a:b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QUALITY:</a:t>
            </a:r>
            <a:r>
              <a:rPr lang="en-US" sz="1300" dirty="0" smtClean="0">
                <a:solidFill>
                  <a:srgbClr val="FFFFFF"/>
                </a:solidFill>
              </a:rPr>
              <a:t> </a:t>
            </a:r>
            <a:r>
              <a:rPr lang="en-US" sz="1300" dirty="0" smtClean="0">
                <a:solidFill>
                  <a:srgbClr val="FFFFFF"/>
                </a:solidFill>
                <a:latin typeface="HelveticaNeueLT Std Bold"/>
                <a:cs typeface="HelveticaNeueLT Std Bold"/>
              </a:rPr>
              <a:t>Our set of global protocols and procedures ensures that we adhere to international standards of medicine—even in developing countries (subject to local clinic terms and conditions).</a:t>
            </a:r>
            <a:endParaRPr lang="en-US" sz="1300" dirty="0">
              <a:latin typeface="HelveticaNeueLT Std Bold"/>
              <a:cs typeface="HelveticaNeueLT Std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8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</a:t>
            </a:r>
            <a:r>
              <a:rPr lang="en-US" dirty="0" smtClean="0"/>
              <a:t>provides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1369" y="1800736"/>
            <a:ext cx="7578436" cy="3741084"/>
          </a:xfrm>
        </p:spPr>
        <p:txBody>
          <a:bodyPr numCol="2" spcCol="91440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AC945"/>
                </a:solidFill>
              </a:rPr>
              <a:t>Reassurance</a:t>
            </a:r>
          </a:p>
          <a:p>
            <a:pPr lvl="1">
              <a:lnSpc>
                <a:spcPct val="120000"/>
              </a:lnSpc>
              <a:buBlip>
                <a:blip r:embed="rId2"/>
              </a:buBlip>
            </a:pPr>
            <a:r>
              <a:rPr lang="en-US" dirty="0" smtClean="0"/>
              <a:t>One </a:t>
            </a:r>
            <a:r>
              <a:rPr lang="en-US" dirty="0"/>
              <a:t>call will immediately start </a:t>
            </a:r>
            <a:r>
              <a:rPr lang="en-US" dirty="0" smtClean="0"/>
              <a:t>resolution to </a:t>
            </a:r>
            <a:r>
              <a:rPr lang="en-US" dirty="0"/>
              <a:t>your situation – whether </a:t>
            </a:r>
            <a:r>
              <a:rPr lang="en-US" dirty="0" smtClean="0"/>
              <a:t>an emergency </a:t>
            </a:r>
            <a:br>
              <a:rPr lang="en-US" dirty="0" smtClean="0"/>
            </a:br>
            <a:r>
              <a:rPr lang="en-US" dirty="0" smtClean="0"/>
              <a:t>or </a:t>
            </a:r>
            <a:r>
              <a:rPr lang="en-US" dirty="0"/>
              <a:t>routine advice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78E52"/>
                </a:solidFill>
              </a:rPr>
              <a:t>Quality </a:t>
            </a:r>
            <a:r>
              <a:rPr lang="en-US" dirty="0">
                <a:solidFill>
                  <a:srgbClr val="078E52"/>
                </a:solidFill>
              </a:rPr>
              <a:t>Medical Care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Confidential </a:t>
            </a:r>
            <a:r>
              <a:rPr lang="en-US" dirty="0"/>
              <a:t>medical advice </a:t>
            </a:r>
            <a:r>
              <a:rPr lang="en-US" dirty="0" smtClean="0"/>
              <a:t>from experienced</a:t>
            </a:r>
            <a:r>
              <a:rPr lang="en-US" dirty="0"/>
              <a:t>, internationally</a:t>
            </a:r>
            <a:r>
              <a:rPr lang="en-US" dirty="0" smtClean="0"/>
              <a:t>-</a:t>
            </a:r>
            <a:br>
              <a:rPr lang="en-US" dirty="0" smtClean="0"/>
            </a:br>
            <a:r>
              <a:rPr lang="en-US" dirty="0" smtClean="0"/>
              <a:t>trained doctors</a:t>
            </a:r>
            <a:r>
              <a:rPr lang="en-US" dirty="0"/>
              <a:t>.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Providers </a:t>
            </a:r>
            <a:r>
              <a:rPr lang="en-US" dirty="0"/>
              <a:t>are credentialed 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medical </a:t>
            </a:r>
            <a:r>
              <a:rPr lang="en-US" dirty="0"/>
              <a:t>staff to ensure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quality </a:t>
            </a:r>
            <a:r>
              <a:rPr lang="en-US" dirty="0"/>
              <a:t>treatment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742B6E"/>
                </a:solidFill>
              </a:rPr>
              <a:t>Peace </a:t>
            </a:r>
            <a:r>
              <a:rPr lang="en-US" dirty="0">
                <a:solidFill>
                  <a:srgbClr val="742B6E"/>
                </a:solidFill>
              </a:rPr>
              <a:t>of Mind</a:t>
            </a:r>
          </a:p>
          <a:p>
            <a:pPr lvl="1">
              <a:lnSpc>
                <a:spcPct val="120000"/>
              </a:lnSpc>
              <a:buBlip>
                <a:blip r:embed="rId3"/>
              </a:buBlip>
            </a:pPr>
            <a:r>
              <a:rPr lang="en-US" dirty="0" smtClean="0"/>
              <a:t>An </a:t>
            </a:r>
            <a:r>
              <a:rPr lang="en-US" dirty="0"/>
              <a:t>experienced, </a:t>
            </a:r>
            <a:r>
              <a:rPr lang="en-US" dirty="0" smtClean="0"/>
              <a:t>culturally knowledgeable </a:t>
            </a:r>
            <a:r>
              <a:rPr lang="en-US" dirty="0"/>
              <a:t>partner who operates </a:t>
            </a:r>
            <a:r>
              <a:rPr lang="en-US" dirty="0" smtClean="0"/>
              <a:t>in nearly </a:t>
            </a:r>
            <a:r>
              <a:rPr lang="en-US" dirty="0"/>
              <a:t>90 </a:t>
            </a:r>
            <a:r>
              <a:rPr lang="en-US" dirty="0" smtClean="0"/>
              <a:t>countries and locations </a:t>
            </a:r>
            <a:r>
              <a:rPr lang="en-US" dirty="0"/>
              <a:t>is </a:t>
            </a:r>
            <a:r>
              <a:rPr lang="en-US" dirty="0" smtClean="0"/>
              <a:t>there to help </a:t>
            </a:r>
            <a:r>
              <a:rPr lang="en-US" dirty="0"/>
              <a:t>you.</a:t>
            </a:r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 lvl="1"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  <a:buSzPct val="100000"/>
            </a:pPr>
            <a:r>
              <a:rPr lang="en-US" dirty="0" smtClean="0">
                <a:solidFill>
                  <a:srgbClr val="CF1E34"/>
                </a:solidFill>
              </a:rPr>
              <a:t>Convenient Access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US" dirty="0" smtClean="0"/>
              <a:t>24/7 coverage, 365 days per year offering </a:t>
            </a:r>
            <a:r>
              <a:rPr lang="en-US" dirty="0"/>
              <a:t>expert advice in more than </a:t>
            </a:r>
            <a:r>
              <a:rPr lang="en-US" dirty="0" smtClean="0"/>
              <a:t>90 languages </a:t>
            </a:r>
            <a:r>
              <a:rPr lang="en-US" dirty="0"/>
              <a:t>and dialects.</a:t>
            </a:r>
          </a:p>
          <a:p>
            <a:pPr lvl="1">
              <a:lnSpc>
                <a:spcPct val="120000"/>
              </a:lnSpc>
              <a:buBlip>
                <a:blip r:embed="rId4"/>
              </a:buBlip>
            </a:pPr>
            <a:r>
              <a:rPr lang="en-US" dirty="0" smtClean="0"/>
              <a:t>Comprehensive</a:t>
            </a:r>
            <a:r>
              <a:rPr lang="en-US" dirty="0"/>
              <a:t>, up-to-date </a:t>
            </a:r>
            <a:r>
              <a:rPr lang="en-US" dirty="0" smtClean="0"/>
              <a:t>members only website </a:t>
            </a:r>
            <a:r>
              <a:rPr lang="en-US" dirty="0"/>
              <a:t>to keep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</a:t>
            </a:r>
            <a:r>
              <a:rPr lang="en-US" dirty="0"/>
              <a:t>informed.</a:t>
            </a:r>
          </a:p>
        </p:txBody>
      </p:sp>
    </p:spTree>
    <p:extLst>
      <p:ext uri="{BB962C8B-B14F-4D97-AF65-F5344CB8AC3E}">
        <p14:creationId xmlns:p14="http://schemas.microsoft.com/office/powerpoint/2010/main" xmlns="" val="1607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</a:t>
            </a:r>
            <a:r>
              <a:rPr lang="en-US" dirty="0" smtClean="0"/>
              <a:t>healthy</a:t>
            </a:r>
            <a:r>
              <a:rPr lang="en-US" dirty="0"/>
              <a:t>, </a:t>
            </a:r>
            <a:r>
              <a:rPr lang="en-US" dirty="0" smtClean="0"/>
              <a:t>safe </a:t>
            </a:r>
            <a:r>
              <a:rPr lang="en-US" dirty="0"/>
              <a:t>and </a:t>
            </a:r>
            <a:r>
              <a:rPr lang="en-US" dirty="0" smtClean="0"/>
              <a:t>secure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Contact us when you are outside your home country if you have: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Medical </a:t>
            </a:r>
            <a:r>
              <a:rPr lang="en-US" dirty="0"/>
              <a:t>Question or Concern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Medical </a:t>
            </a:r>
            <a:r>
              <a:rPr lang="en-US" dirty="0"/>
              <a:t>Emergency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Safety </a:t>
            </a:r>
            <a:r>
              <a:rPr lang="en-US" dirty="0"/>
              <a:t>Concern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Security </a:t>
            </a:r>
            <a:r>
              <a:rPr lang="en-US" dirty="0"/>
              <a:t>Emergency</a:t>
            </a:r>
          </a:p>
          <a:p>
            <a:pPr lvl="1">
              <a:lnSpc>
                <a:spcPct val="140000"/>
              </a:lnSpc>
            </a:pPr>
            <a:r>
              <a:rPr lang="en-US" dirty="0" smtClean="0"/>
              <a:t>Travel Assistance</a:t>
            </a:r>
          </a:p>
          <a:p>
            <a:pPr lvl="1">
              <a:lnSpc>
                <a:spcPct val="14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1600" i="1" dirty="0">
                <a:solidFill>
                  <a:srgbClr val="742B6E"/>
                </a:solidFill>
              </a:rPr>
              <a:t>When you need help, </a:t>
            </a:r>
            <a:r>
              <a:rPr lang="en-US" sz="1600" i="1" dirty="0" smtClean="0">
                <a:solidFill>
                  <a:srgbClr val="742B6E"/>
                </a:solidFill>
              </a:rPr>
              <a:t/>
            </a:r>
            <a:br>
              <a:rPr lang="en-US" sz="1600" i="1" dirty="0" smtClean="0">
                <a:solidFill>
                  <a:srgbClr val="742B6E"/>
                </a:solidFill>
              </a:rPr>
            </a:br>
            <a:r>
              <a:rPr lang="en-US" sz="1600" i="1" dirty="0" smtClean="0">
                <a:solidFill>
                  <a:srgbClr val="742B6E"/>
                </a:solidFill>
              </a:rPr>
              <a:t>International </a:t>
            </a:r>
            <a:r>
              <a:rPr lang="en-US" sz="1600" i="1" dirty="0">
                <a:solidFill>
                  <a:srgbClr val="742B6E"/>
                </a:solidFill>
              </a:rPr>
              <a:t>SOS is there for you.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603679" y="2457030"/>
            <a:ext cx="2440709" cy="2055091"/>
            <a:chOff x="3015672" y="2551545"/>
            <a:chExt cx="2440709" cy="20550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5085" y="2551545"/>
              <a:ext cx="2201883" cy="2055091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015672" y="2967537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had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a heart attack!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40799" y="2313435"/>
            <a:ext cx="2389909" cy="2230582"/>
            <a:chOff x="5718551" y="3590594"/>
            <a:chExt cx="2389909" cy="223058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551" y="3590594"/>
              <a:ext cx="2389909" cy="2230582"/>
            </a:xfrm>
            <a:prstGeom prst="rect">
              <a:avLst/>
            </a:prstGeom>
          </p:spPr>
        </p:pic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939647" y="4019708"/>
              <a:ext cx="1992080" cy="9956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i="1" dirty="0" smtClean="0">
                  <a:latin typeface="HelveticaNeueLT Std Lt"/>
                  <a:cs typeface="HelveticaNeueLT Std Lt"/>
                </a:rPr>
                <a:t>Is it safe to venture outside my hotel for coffee?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2657" y="2227596"/>
            <a:ext cx="2803236" cy="2616354"/>
            <a:chOff x="7038108" y="2288813"/>
            <a:chExt cx="2803236" cy="26163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8108" y="2288813"/>
              <a:ext cx="2803236" cy="2616354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7214180" y="2828633"/>
              <a:ext cx="2440709" cy="10971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I’m ill, should I see a doctor? Where should I go?”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02347" y="2585000"/>
            <a:ext cx="2440710" cy="2277995"/>
            <a:chOff x="333662" y="3859645"/>
            <a:chExt cx="2440710" cy="2277995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333663" y="434581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There are rioters outside my hotel!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662" y="3859645"/>
              <a:ext cx="2440709" cy="2277995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91057" y="2780662"/>
            <a:ext cx="2440709" cy="2055091"/>
            <a:chOff x="4524167" y="4410637"/>
            <a:chExt cx="2440709" cy="2055091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4524167" y="4772058"/>
              <a:ext cx="2440709" cy="7469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NeueLT Std Med"/>
                  <a:ea typeface="+mn-ea"/>
                  <a:cs typeface="HelveticaNeueLT Std Med"/>
                </a:defRPr>
              </a:lvl1pPr>
              <a:lvl2pPr marL="285750" indent="-28575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3"/>
                </a:buBlip>
                <a:tabLst/>
                <a:defRPr sz="18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b="0" i="0" kern="1200">
                  <a:solidFill>
                    <a:schemeClr val="tx1"/>
                  </a:solidFill>
                  <a:latin typeface="HelveticaNeueLT Std Lt"/>
                  <a:ea typeface="+mn-ea"/>
                  <a:cs typeface="HelveticaNeueLT Std L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i="1" dirty="0" smtClean="0">
                  <a:latin typeface="HelveticaNeueLT Std Lt"/>
                  <a:cs typeface="HelveticaNeueLT Std Lt"/>
                </a:rPr>
                <a:t>I’ve been </a:t>
              </a:r>
              <a:br>
                <a:rPr lang="en-US" i="1" dirty="0" smtClean="0">
                  <a:latin typeface="HelveticaNeueLT Std Lt"/>
                  <a:cs typeface="HelveticaNeueLT Std Lt"/>
                </a:rPr>
              </a:br>
              <a:r>
                <a:rPr lang="en-US" i="1" dirty="0" smtClean="0">
                  <a:latin typeface="HelveticaNeueLT Std Lt"/>
                  <a:cs typeface="HelveticaNeueLT Std Lt"/>
                </a:rPr>
                <a:t>pick-pocketed!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0633" y="4410637"/>
              <a:ext cx="2201883" cy="205509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/>
          <a:srcRect b="30848"/>
          <a:stretch/>
        </p:blipFill>
        <p:spPr>
          <a:xfrm>
            <a:off x="5074092" y="4564016"/>
            <a:ext cx="2759364" cy="13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48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reach International 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818" y="1592913"/>
            <a:ext cx="5049982" cy="4080347"/>
          </a:xfrm>
        </p:spPr>
        <p:txBody>
          <a:bodyPr>
            <a:normAutofit fontScale="70000" lnSpcReduction="20000"/>
          </a:bodyPr>
          <a:lstStyle/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KEEP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this card safe and with you at all times.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INFORM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friends and family you are an International SOS member.  They are welcome to call International SOS for information if they have concerns while you are away.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DOWNLOAD</a:t>
            </a:r>
            <a:r>
              <a:rPr lang="en-US" dirty="0" smtClean="0"/>
              <a:t> our free app on your smartphone from </a:t>
            </a:r>
            <a:br>
              <a:rPr lang="en-US" dirty="0" smtClean="0"/>
            </a:br>
            <a:r>
              <a:rPr lang="en-US" b="1" dirty="0" smtClean="0"/>
              <a:t>http://app.internationalsos.com </a:t>
            </a:r>
            <a:r>
              <a:rPr lang="en-US" dirty="0" smtClean="0"/>
              <a:t>for one-click routine or emergency assistance worldwide – it’s an essential tool for any traveler on the move.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LOGIN</a:t>
            </a:r>
            <a:r>
              <a:rPr lang="en-US" dirty="0" smtClean="0">
                <a:solidFill>
                  <a:srgbClr val="078E52"/>
                </a:solidFill>
              </a:rPr>
              <a:t> </a:t>
            </a:r>
            <a:r>
              <a:rPr lang="en-US" dirty="0" smtClean="0"/>
              <a:t>to </a:t>
            </a:r>
            <a:r>
              <a:rPr lang="en-US" b="1" dirty="0" smtClean="0"/>
              <a:t>www.internationalsos.com</a:t>
            </a:r>
            <a:r>
              <a:rPr lang="en-US" dirty="0" smtClean="0"/>
              <a:t> with your membership number to obtain country specific information and to help familiarize yourself with the full benefits of your membership.</a:t>
            </a:r>
          </a:p>
          <a:p>
            <a:pPr lvl="1" indent="-283464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078E52"/>
                </a:solidFill>
                <a:latin typeface="HelveticaNeueLT Std Med"/>
                <a:cs typeface="HelveticaNeueLT Std Med"/>
              </a:rPr>
              <a:t>CALL</a:t>
            </a:r>
            <a:r>
              <a:rPr lang="en-US" dirty="0" smtClean="0"/>
              <a:t> us 24/7/365 at </a:t>
            </a:r>
            <a:r>
              <a:rPr lang="en-US" dirty="0"/>
              <a:t>+</a:t>
            </a:r>
            <a:r>
              <a:rPr lang="en-US" dirty="0" smtClean="0"/>
              <a:t>1.215.942.8478 with any health, travel security or personal safety concerns, for routine advice </a:t>
            </a:r>
            <a:br>
              <a:rPr lang="en-US" dirty="0" smtClean="0"/>
            </a:br>
            <a:r>
              <a:rPr lang="en-US" dirty="0" smtClean="0"/>
              <a:t>or emergency assistance.</a:t>
            </a:r>
            <a:endParaRPr lang="en-US" dirty="0"/>
          </a:p>
        </p:txBody>
      </p:sp>
      <p:pic>
        <p:nvPicPr>
          <p:cNvPr id="5" name="Picture 4" descr="PurplePinPo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1848970"/>
            <a:ext cx="2821709" cy="35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78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SOS Assistance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58278"/>
            <a:ext cx="5777346" cy="40803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Call us anytime, anywhere at any of our a</a:t>
            </a:r>
            <a:r>
              <a:rPr lang="en-US" dirty="0" smtClean="0"/>
              <a:t>ssistance </a:t>
            </a:r>
            <a:r>
              <a:rPr lang="en-US" dirty="0"/>
              <a:t>c</a:t>
            </a:r>
            <a:r>
              <a:rPr lang="en-US" dirty="0" smtClean="0"/>
              <a:t>enters around </a:t>
            </a:r>
            <a:r>
              <a:rPr lang="en-US" dirty="0"/>
              <a:t>the world using the Assistance App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In time of need, you can quick dial for immediate help from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International SOS </a:t>
            </a:r>
            <a:r>
              <a:rPr lang="en-US" dirty="0"/>
              <a:t>assistance center, whether it’s for an emergency or just advice.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Gives you peace of mind and the ongoing confidence to </a:t>
            </a:r>
            <a:r>
              <a:rPr lang="en-US" dirty="0" smtClean="0"/>
              <a:t>travel </a:t>
            </a:r>
            <a:br>
              <a:rPr lang="en-US" dirty="0" smtClean="0"/>
            </a:br>
            <a:r>
              <a:rPr lang="en-US" dirty="0" smtClean="0"/>
              <a:t>or live anywhere </a:t>
            </a:r>
            <a:r>
              <a:rPr lang="en-US" dirty="0"/>
              <a:t>in the world knowing this safety net is always </a:t>
            </a:r>
            <a:r>
              <a:rPr lang="en-US" dirty="0" smtClean="0"/>
              <a:t>available 24</a:t>
            </a:r>
            <a:r>
              <a:rPr lang="en-US" dirty="0"/>
              <a:t>/7/365 simply by pressing a button.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Easy access to timely medical and security alerts for your location,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 you </a:t>
            </a:r>
            <a:r>
              <a:rPr lang="en-US" dirty="0"/>
              <a:t>are kept aware of changing situations and can quickly </a:t>
            </a:r>
            <a:r>
              <a:rPr lang="en-US" dirty="0" smtClean="0"/>
              <a:t>adjust plans </a:t>
            </a:r>
            <a:r>
              <a:rPr lang="en-US" dirty="0"/>
              <a:t>as needed.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/>
              <a:t>Supplements your International SOS membership card, ensuring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you always </a:t>
            </a:r>
            <a:r>
              <a:rPr lang="en-US" dirty="0"/>
              <a:t>have your membership card.</a:t>
            </a:r>
          </a:p>
        </p:txBody>
      </p:sp>
      <p:pic>
        <p:nvPicPr>
          <p:cNvPr id="4" name="Picture 3" descr="iphone5-frame-is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0390" y="1558278"/>
            <a:ext cx="2136410" cy="41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2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yourself before traveling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130" y="1558278"/>
            <a:ext cx="5073073" cy="408034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Before you leave, prepare yourself: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Access accurate, real-time information on </a:t>
            </a:r>
            <a:r>
              <a:rPr lang="en-US" b="1" dirty="0" err="1" smtClean="0"/>
              <a:t>www.internationalsos.com</a:t>
            </a:r>
            <a:r>
              <a:rPr lang="en-US" dirty="0" smtClean="0"/>
              <a:t>. View country guides, </a:t>
            </a:r>
            <a:br>
              <a:rPr lang="en-US" dirty="0" smtClean="0"/>
            </a:br>
            <a:r>
              <a:rPr lang="en-US" dirty="0" smtClean="0"/>
              <a:t>online medical and security reports, and sign up </a:t>
            </a:r>
            <a:br>
              <a:rPr lang="en-US" dirty="0" smtClean="0"/>
            </a:br>
            <a:r>
              <a:rPr lang="en-US" dirty="0" smtClean="0"/>
              <a:t>for health and safety e-mail alerts.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Call </a:t>
            </a:r>
            <a:r>
              <a:rPr lang="en-US" smtClean="0"/>
              <a:t>an assistance </a:t>
            </a:r>
            <a:r>
              <a:rPr lang="en-US" dirty="0"/>
              <a:t>c</a:t>
            </a:r>
            <a:r>
              <a:rPr lang="en-US" smtClean="0"/>
              <a:t>enter </a:t>
            </a:r>
            <a:r>
              <a:rPr lang="en-US" dirty="0" smtClean="0"/>
              <a:t>for pre-travel information </a:t>
            </a:r>
            <a:br>
              <a:rPr lang="en-US" dirty="0" smtClean="0"/>
            </a:br>
            <a:r>
              <a:rPr lang="en-US" dirty="0" smtClean="0"/>
              <a:t>(i.e. vaccination, required medication and travel </a:t>
            </a:r>
            <a:br>
              <a:rPr lang="en-US" dirty="0" smtClean="0"/>
            </a:br>
            <a:r>
              <a:rPr lang="en-US" dirty="0" smtClean="0"/>
              <a:t>security concerns).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r>
              <a:rPr lang="en-US" dirty="0" smtClean="0"/>
              <a:t>Download the Assistance App.</a:t>
            </a:r>
          </a:p>
          <a:p>
            <a:pPr lvl="1">
              <a:lnSpc>
                <a:spcPct val="130000"/>
              </a:lnSpc>
              <a:spcAft>
                <a:spcPts val="1200"/>
              </a:spcAft>
            </a:pPr>
            <a:endParaRPr lang="en-US" dirty="0"/>
          </a:p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700" b="1" i="1" dirty="0" smtClean="0">
                <a:solidFill>
                  <a:srgbClr val="742B6E"/>
                </a:solidFill>
              </a:rPr>
              <a:t>Remember</a:t>
            </a:r>
            <a:r>
              <a:rPr lang="en-US" sz="1700" i="1" dirty="0" smtClean="0">
                <a:solidFill>
                  <a:srgbClr val="742B6E"/>
                </a:solidFill>
              </a:rPr>
              <a:t>: </a:t>
            </a:r>
            <a:br>
              <a:rPr lang="en-US" sz="1700" i="1" dirty="0" smtClean="0">
                <a:solidFill>
                  <a:srgbClr val="742B6E"/>
                </a:solidFill>
              </a:rPr>
            </a:br>
            <a:r>
              <a:rPr lang="en-US" sz="1700" i="1" dirty="0" smtClean="0">
                <a:solidFill>
                  <a:srgbClr val="742B6E"/>
                </a:solidFill>
              </a:rPr>
              <a:t>An ounce of prevention is worth a pound of cure.</a:t>
            </a:r>
            <a:endParaRPr lang="en-US" sz="1700" i="1" dirty="0">
              <a:solidFill>
                <a:srgbClr val="742B6E"/>
              </a:solidFill>
            </a:endParaRPr>
          </a:p>
        </p:txBody>
      </p:sp>
      <p:pic>
        <p:nvPicPr>
          <p:cNvPr id="6" name="Picture 5" descr="shutterstock_363412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65" r="11285" b="6666"/>
          <a:stretch/>
        </p:blipFill>
        <p:spPr>
          <a:xfrm>
            <a:off x="549560" y="1651001"/>
            <a:ext cx="2945822" cy="387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5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390</Words>
  <Application>Microsoft Office PowerPoint</Application>
  <PresentationFormat>On-screen Show (4:3)</PresentationFormat>
  <Paragraphs>76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Who is International SOS?</vt:lpstr>
      <vt:lpstr>27 Assistance Centers Worldwide CONVENIENCE: Local medical and security expertise provided globally in any language, anytime 24/7/365.</vt:lpstr>
      <vt:lpstr>International SOS provides</vt:lpstr>
      <vt:lpstr>Stay healthy, safe and secure</vt:lpstr>
      <vt:lpstr>How to reach International SOS</vt:lpstr>
      <vt:lpstr>International SOS Assistance App</vt:lpstr>
      <vt:lpstr>Prepare yourself before traveling</vt:lpstr>
      <vt:lpstr>Stay healthy, safe, and secure while abroad</vt:lpstr>
      <vt:lpstr>Helping you in an emergency</vt:lpstr>
    </vt:vector>
  </TitlesOfParts>
  <Company>Mint Advertising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International SOS</dc:title>
  <dc:creator>Patrick Barcinas</dc:creator>
  <cp:lastModifiedBy>jessica.kemling</cp:lastModifiedBy>
  <cp:revision>60</cp:revision>
  <dcterms:created xsi:type="dcterms:W3CDTF">2014-07-16T18:52:28Z</dcterms:created>
  <dcterms:modified xsi:type="dcterms:W3CDTF">2014-12-24T14:23:10Z</dcterms:modified>
</cp:coreProperties>
</file>