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A35"/>
    <a:srgbClr val="CF1E34"/>
    <a:srgbClr val="742B6E"/>
    <a:srgbClr val="078E5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4" d="100"/>
          <a:sy n="64" d="100"/>
        </p:scale>
        <p:origin x="-148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0795C-7F4C-4675-8714-171DABE55B8B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6B4E8A-5379-4A11-9B18-040B02A9FC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4861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B4E8A-5379-4A11-9B18-040B02A9FC7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150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oint_Art-01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970" b="15409"/>
          <a:stretch/>
        </p:blipFill>
        <p:spPr>
          <a:xfrm>
            <a:off x="0" y="-1"/>
            <a:ext cx="9144000" cy="42244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0267" y="851375"/>
            <a:ext cx="4846533" cy="1580619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40267" y="2431994"/>
            <a:ext cx="4846533" cy="1159545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7234-BA80-0949-9496-DFAD807B1DB8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D4DB-32E9-5740-B50F-5EC3D61A47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2651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7234-BA80-0949-9496-DFAD807B1DB8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D4DB-32E9-5740-B50F-5EC3D61A47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8917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7234-BA80-0949-9496-DFAD807B1DB8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D4DB-32E9-5740-B50F-5EC3D61A47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5954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7234-BA80-0949-9496-DFAD807B1DB8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D4DB-32E9-5740-B50F-5EC3D61A47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7550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7234-BA80-0949-9496-DFAD807B1DB8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D4DB-32E9-5740-B50F-5EC3D61A47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8923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7234-BA80-0949-9496-DFAD807B1DB8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D4DB-32E9-5740-B50F-5EC3D61A47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7060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7234-BA80-0949-9496-DFAD807B1DB8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D4DB-32E9-5740-B50F-5EC3D61A47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6503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7234-BA80-0949-9496-DFAD807B1DB8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D4DB-32E9-5740-B50F-5EC3D61A47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6210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7234-BA80-0949-9496-DFAD807B1DB8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D4DB-32E9-5740-B50F-5EC3D61A47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0909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7234-BA80-0949-9496-DFAD807B1DB8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D4DB-32E9-5740-B50F-5EC3D61A47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5789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7234-BA80-0949-9496-DFAD807B1DB8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D4DB-32E9-5740-B50F-5EC3D61A47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1014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owerpoint_Art-01.pn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709" b="60639"/>
          <a:stretch/>
        </p:blipFill>
        <p:spPr>
          <a:xfrm>
            <a:off x="0" y="-358"/>
            <a:ext cx="9143391" cy="12790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498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58278"/>
            <a:ext cx="8229600" cy="4080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57234-BA80-0949-9496-DFAD807B1DB8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2D4DB-32E9-5740-B50F-5EC3D61A477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owerpoint_Art-03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969000"/>
            <a:ext cx="9144000" cy="889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21123" y="5985314"/>
            <a:ext cx="1309399" cy="872686"/>
          </a:xfrm>
          <a:prstGeom prst="rect">
            <a:avLst/>
          </a:prstGeom>
        </p:spPr>
      </p:pic>
      <p:pic>
        <p:nvPicPr>
          <p:cNvPr id="11" name="Picture 10" descr="Powerpoint_Art-04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418" y="6463589"/>
            <a:ext cx="2627201" cy="20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969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rgbClr val="FAC945"/>
          </a:solidFill>
          <a:latin typeface="HelveticaNeueLT Std Med"/>
          <a:ea typeface="+mj-ea"/>
          <a:cs typeface="HelveticaNeueLT Std Med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000" b="0" i="0" kern="1200">
          <a:solidFill>
            <a:schemeClr val="tx1"/>
          </a:solidFill>
          <a:latin typeface="HelveticaNeueLT Std Med"/>
          <a:ea typeface="+mn-ea"/>
          <a:cs typeface="HelveticaNeueLT Std Med"/>
        </a:defRPr>
      </a:lvl1pPr>
      <a:lvl2pPr marL="285750" indent="-285750" algn="l" defTabSz="457200" rtl="0" eaLnBrk="1" latinLnBrk="0" hangingPunct="1">
        <a:spcBef>
          <a:spcPct val="20000"/>
        </a:spcBef>
        <a:buSzPct val="100000"/>
        <a:buFontTx/>
        <a:buBlip>
          <a:blip r:embed="rId17"/>
        </a:buBlip>
        <a:tabLst/>
        <a:defRPr sz="1800" b="0" i="0" kern="1200">
          <a:solidFill>
            <a:schemeClr val="tx1"/>
          </a:solidFill>
          <a:latin typeface="HelveticaNeueLT Std Lt"/>
          <a:ea typeface="+mn-ea"/>
          <a:cs typeface="HelveticaNeueLT Std L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b="0" i="0" kern="1200">
          <a:solidFill>
            <a:schemeClr val="tx1"/>
          </a:solidFill>
          <a:latin typeface="HelveticaNeueLT Std Lt"/>
          <a:ea typeface="+mn-ea"/>
          <a:cs typeface="HelveticaNeueLT Std L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b="0" i="0" kern="1200">
          <a:solidFill>
            <a:schemeClr val="tx1"/>
          </a:solidFill>
          <a:latin typeface="HelveticaNeueLT Std Lt"/>
          <a:ea typeface="+mn-ea"/>
          <a:cs typeface="HelveticaNeueLT Std L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b="0" i="0" kern="1200">
          <a:solidFill>
            <a:schemeClr val="tx1"/>
          </a:solidFill>
          <a:latin typeface="HelveticaNeueLT Std Lt"/>
          <a:ea typeface="+mn-ea"/>
          <a:cs typeface="HelveticaNeueLT Std L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e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emf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png"/><Relationship Id="rId9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3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werpoint_Art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391" cy="6857543"/>
          </a:xfrm>
          <a:prstGeom prst="rect">
            <a:avLst/>
          </a:prstGeom>
        </p:spPr>
      </p:pic>
      <p:pic>
        <p:nvPicPr>
          <p:cNvPr id="11" name="Picture 10" descr="Powerpoint_Art-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1463" y="6001724"/>
            <a:ext cx="4515484" cy="3457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0272"/>
            <a:ext cx="5380182" cy="11393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6364" y="669646"/>
            <a:ext cx="48721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Helvetica"/>
                <a:cs typeface="Helvetica"/>
              </a:rPr>
              <a:t>WELCOME TO</a:t>
            </a:r>
            <a:endParaRPr lang="en-US" sz="54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9036" y="2077301"/>
            <a:ext cx="548795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155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987"/>
            <a:ext cx="8478982" cy="1143000"/>
          </a:xfrm>
        </p:spPr>
        <p:txBody>
          <a:bodyPr>
            <a:normAutofit/>
          </a:bodyPr>
          <a:lstStyle/>
          <a:p>
            <a:r>
              <a:rPr lang="en-US" sz="3200" dirty="0"/>
              <a:t>Stay healthy, safe, and secure while abroad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428638"/>
            <a:ext cx="8229600" cy="245954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800" dirty="0" smtClean="0"/>
              <a:t>Contact us when you: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/>
              <a:t>Require safety and security advice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/>
              <a:t>Need to speak with an experienced internationally trained specialist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/>
              <a:t>Need a specialist credentialed by our staff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/>
              <a:t>Need travel advice on loss of travel documents or legal assistance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314" y="1879917"/>
            <a:ext cx="1762442" cy="1204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286" y="1728557"/>
            <a:ext cx="1494728" cy="14947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0945" y="1768371"/>
            <a:ext cx="1450110" cy="14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750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Helping you in an emergency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8278"/>
            <a:ext cx="4565073" cy="4080347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1800" dirty="0" smtClean="0"/>
              <a:t>If the “unthinkable” happens, call us to:</a:t>
            </a:r>
          </a:p>
          <a:p>
            <a:pPr lvl="1">
              <a:spcAft>
                <a:spcPts val="1200"/>
              </a:spcAft>
            </a:pPr>
            <a:r>
              <a:rPr lang="en-US" sz="1600" dirty="0" smtClean="0"/>
              <a:t>Arrange transportation</a:t>
            </a:r>
          </a:p>
          <a:p>
            <a:pPr lvl="1">
              <a:spcAft>
                <a:spcPts val="1200"/>
              </a:spcAft>
            </a:pPr>
            <a:r>
              <a:rPr lang="en-US" sz="1600" dirty="0" smtClean="0"/>
              <a:t>Monitor your condition and advise</a:t>
            </a:r>
          </a:p>
          <a:p>
            <a:pPr lvl="1">
              <a:spcAft>
                <a:spcPts val="1200"/>
              </a:spcAft>
            </a:pPr>
            <a:r>
              <a:rPr lang="en-US" sz="1600" dirty="0" smtClean="0"/>
              <a:t>Evacuate you to </a:t>
            </a:r>
            <a:r>
              <a:rPr lang="en-US" sz="1600" smtClean="0"/>
              <a:t>a safe </a:t>
            </a:r>
            <a:r>
              <a:rPr lang="en-US" sz="1600" dirty="0" smtClean="0"/>
              <a:t>meeting point when necessary</a:t>
            </a:r>
          </a:p>
          <a:p>
            <a:pPr lvl="1">
              <a:spcAft>
                <a:spcPts val="1200"/>
              </a:spcAft>
            </a:pPr>
            <a:r>
              <a:rPr lang="en-US" sz="1600" dirty="0" smtClean="0"/>
              <a:t>Contact your family</a:t>
            </a:r>
          </a:p>
          <a:p>
            <a:pPr lvl="1">
              <a:spcAft>
                <a:spcPts val="1200"/>
              </a:spcAft>
            </a:pPr>
            <a:r>
              <a:rPr lang="en-US" sz="1600" dirty="0" smtClean="0"/>
              <a:t>Coordinate repatriation of mortal remains</a:t>
            </a:r>
            <a:endParaRPr lang="en-US" sz="1600" dirty="0"/>
          </a:p>
        </p:txBody>
      </p:sp>
      <p:pic>
        <p:nvPicPr>
          <p:cNvPr id="5" name="Picture 4" descr="130612-005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411" r="17289"/>
          <a:stretch/>
        </p:blipFill>
        <p:spPr>
          <a:xfrm>
            <a:off x="5636134" y="1674091"/>
            <a:ext cx="3050666" cy="396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047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owerpoint_Art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391" cy="685754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0364" y="4300718"/>
            <a:ext cx="7707992" cy="1529737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How to use [company name] </a:t>
            </a:r>
            <a:br>
              <a:rPr lang="en-US" sz="3600" dirty="0" smtClean="0"/>
            </a:br>
            <a:r>
              <a:rPr lang="en-US" sz="3600" dirty="0" smtClean="0"/>
              <a:t>global security </a:t>
            </a:r>
            <a:br>
              <a:rPr lang="en-US" sz="3600" dirty="0" smtClean="0"/>
            </a:br>
            <a:r>
              <a:rPr lang="en-US" sz="3600" dirty="0" smtClean="0"/>
              <a:t>assistance program.</a:t>
            </a:r>
            <a:endParaRPr lang="en-US" sz="3600" dirty="0"/>
          </a:p>
        </p:txBody>
      </p:sp>
      <p:grpSp>
        <p:nvGrpSpPr>
          <p:cNvPr id="9" name="Group 8"/>
          <p:cNvGrpSpPr/>
          <p:nvPr/>
        </p:nvGrpSpPr>
        <p:grpSpPr>
          <a:xfrm>
            <a:off x="3364529" y="976946"/>
            <a:ext cx="2414943" cy="3021411"/>
            <a:chOff x="789376" y="630582"/>
            <a:chExt cx="2414943" cy="3021411"/>
          </a:xfrm>
        </p:grpSpPr>
        <p:pic>
          <p:nvPicPr>
            <p:cNvPr id="4" name="Picture 3" descr="Powerpoint_Art-0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89376" y="630582"/>
              <a:ext cx="2414943" cy="3021411"/>
            </a:xfrm>
            <a:prstGeom prst="rect">
              <a:avLst/>
            </a:prstGeom>
          </p:spPr>
        </p:pic>
        <p:sp>
          <p:nvSpPr>
            <p:cNvPr id="5" name="Subtitle 2"/>
            <p:cNvSpPr txBox="1">
              <a:spLocks/>
            </p:cNvSpPr>
            <p:nvPr/>
          </p:nvSpPr>
          <p:spPr>
            <a:xfrm>
              <a:off x="1315348" y="1354783"/>
              <a:ext cx="1779475" cy="94897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SzPct val="80000"/>
                <a:buFontTx/>
                <a:buNone/>
                <a:defRPr sz="2400" b="0" i="0" kern="1200">
                  <a:solidFill>
                    <a:schemeClr val="bg1"/>
                  </a:solidFill>
                  <a:latin typeface="HelveticaNeueLT Std Lt"/>
                  <a:ea typeface="+mn-ea"/>
                  <a:cs typeface="HelveticaNeueLT Std Lt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SzPct val="80000"/>
                <a:buFontTx/>
                <a:buNone/>
                <a:defRPr sz="2800" b="0" i="0" kern="1200">
                  <a:solidFill>
                    <a:schemeClr val="tx1">
                      <a:tint val="75000"/>
                    </a:schemeClr>
                  </a:solidFill>
                  <a:latin typeface="HelveticaNeueLT Std Lt"/>
                  <a:ea typeface="+mn-ea"/>
                  <a:cs typeface="HelveticaNeueLT Std Lt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SzPct val="80000"/>
                <a:buFontTx/>
                <a:buNone/>
                <a:defRPr sz="2400" b="0" i="0" kern="1200">
                  <a:solidFill>
                    <a:schemeClr val="tx1">
                      <a:tint val="75000"/>
                    </a:schemeClr>
                  </a:solidFill>
                  <a:latin typeface="HelveticaNeueLT Std Lt"/>
                  <a:ea typeface="+mn-ea"/>
                  <a:cs typeface="HelveticaNeueLT Std Lt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NeueLT Std Lt"/>
                  <a:ea typeface="+mn-ea"/>
                  <a:cs typeface="HelveticaNeueLT Std Lt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NeueLT Std Lt"/>
                  <a:ea typeface="+mn-ea"/>
                  <a:cs typeface="HelveticaNeueLT Std Lt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rgbClr val="FF0000"/>
                  </a:solidFill>
                </a:rPr>
                <a:t>company logo here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69455" y="992457"/>
            <a:ext cx="3447288" cy="2246769"/>
            <a:chOff x="450273" y="992457"/>
            <a:chExt cx="3447288" cy="2246769"/>
          </a:xfrm>
        </p:grpSpPr>
        <p:sp>
          <p:nvSpPr>
            <p:cNvPr id="6" name="Right Arrow 5"/>
            <p:cNvSpPr/>
            <p:nvPr/>
          </p:nvSpPr>
          <p:spPr>
            <a:xfrm>
              <a:off x="2990273" y="1842855"/>
              <a:ext cx="907288" cy="604781"/>
            </a:xfrm>
            <a:prstGeom prst="rightArrow">
              <a:avLst/>
            </a:prstGeom>
            <a:solidFill>
              <a:srgbClr val="C0504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50273" y="992457"/>
              <a:ext cx="2540000" cy="2246769"/>
            </a:xfrm>
            <a:prstGeom prst="rect">
              <a:avLst/>
            </a:prstGeom>
            <a:solidFill>
              <a:srgbClr val="C0504D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To insert your logo:</a:t>
              </a:r>
            </a:p>
            <a:p>
              <a:pPr marL="342900" indent="-342900">
                <a:buAutoNum type="arabicPeriod"/>
              </a:pPr>
              <a:r>
                <a:rPr lang="en-US" sz="1400" dirty="0" smtClean="0">
                  <a:solidFill>
                    <a:schemeClr val="bg1"/>
                  </a:solidFill>
                </a:rPr>
                <a:t>Delete the “company logo here” text box</a:t>
              </a:r>
            </a:p>
            <a:p>
              <a:pPr marL="342900" indent="-342900">
                <a:buAutoNum type="arabicPeriod"/>
              </a:pPr>
              <a:r>
                <a:rPr lang="en-US" sz="1400" dirty="0" smtClean="0">
                  <a:solidFill>
                    <a:schemeClr val="bg1"/>
                  </a:solidFill>
                </a:rPr>
                <a:t>Select logo file using “Insert Picture” feature under “Insert” in your toolbar</a:t>
              </a:r>
            </a:p>
            <a:p>
              <a:pPr marL="342900" indent="-342900">
                <a:buAutoNum type="arabicPeriod"/>
              </a:pPr>
              <a:r>
                <a:rPr lang="en-US" sz="1400" dirty="0" smtClean="0">
                  <a:solidFill>
                    <a:schemeClr val="bg1"/>
                  </a:solidFill>
                </a:rPr>
                <a:t>Resize accordingly and center your image in the white circle</a:t>
              </a:r>
            </a:p>
            <a:p>
              <a:pPr marL="342900" indent="-342900">
                <a:buAutoNum type="arabicPeriod"/>
              </a:pPr>
              <a:r>
                <a:rPr lang="en-US" sz="1400" dirty="0" smtClean="0">
                  <a:solidFill>
                    <a:schemeClr val="bg1"/>
                  </a:solidFill>
                </a:rPr>
                <a:t>Delete this instruction box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48376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owerpoint_Art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391" cy="6857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092" y="2283266"/>
            <a:ext cx="7827818" cy="1041831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Who is International SOS?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21192"/>
            <a:ext cx="8229600" cy="7926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International SOS is the world’s leading medical </a:t>
            </a:r>
            <a:r>
              <a:rPr lang="en-US" sz="2800" dirty="0" smtClean="0">
                <a:solidFill>
                  <a:srgbClr val="FFFFFF"/>
                </a:solidFill>
              </a:rPr>
              <a:t/>
            </a:r>
            <a:br>
              <a:rPr lang="en-US" sz="2800" dirty="0" smtClean="0">
                <a:solidFill>
                  <a:srgbClr val="FFFFFF"/>
                </a:solidFill>
              </a:rPr>
            </a:br>
            <a:r>
              <a:rPr lang="en-US" sz="2800" dirty="0" smtClean="0">
                <a:solidFill>
                  <a:srgbClr val="FFFFFF"/>
                </a:solidFill>
              </a:rPr>
              <a:t>and security services </a:t>
            </a:r>
            <a:r>
              <a:rPr lang="en-US" sz="2800" dirty="0">
                <a:solidFill>
                  <a:srgbClr val="FFFFFF"/>
                </a:solidFill>
              </a:rPr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xmlns="" val="260701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owerpoint_Art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391" cy="6857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5577" r="5577"/>
          <a:stretch/>
        </p:blipFill>
        <p:spPr>
          <a:xfrm>
            <a:off x="219364" y="254000"/>
            <a:ext cx="8705272" cy="6350000"/>
          </a:xfrm>
          <a:prstGeom prst="rect">
            <a:avLst/>
          </a:prstGeom>
        </p:spPr>
      </p:pic>
      <p:pic>
        <p:nvPicPr>
          <p:cNvPr id="17" name="Picture 16" descr="Powerpoint_Art-10.png"/>
          <p:cNvPicPr>
            <a:picLocks noChangeAspect="1"/>
          </p:cNvPicPr>
          <p:nvPr/>
        </p:nvPicPr>
        <p:blipFill rotWithShape="1">
          <a:blip r:embed="rId4">
            <a:alphaModFix amt="5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40" r="5640"/>
          <a:stretch/>
        </p:blipFill>
        <p:spPr>
          <a:xfrm>
            <a:off x="219364" y="254000"/>
            <a:ext cx="8705272" cy="635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-4412" b="58677"/>
          <a:stretch/>
        </p:blipFill>
        <p:spPr>
          <a:xfrm>
            <a:off x="741790" y="369455"/>
            <a:ext cx="3042238" cy="865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b="66190"/>
          <a:stretch/>
        </p:blipFill>
        <p:spPr>
          <a:xfrm>
            <a:off x="5424354" y="452991"/>
            <a:ext cx="3026058" cy="782373"/>
          </a:xfrm>
          <a:prstGeom prst="rect">
            <a:avLst/>
          </a:prstGeom>
        </p:spPr>
      </p:pic>
      <p:pic>
        <p:nvPicPr>
          <p:cNvPr id="4" name="Picture 3" descr="Glob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9647" y="2124364"/>
            <a:ext cx="2894602" cy="28863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b="69808"/>
          <a:stretch/>
        </p:blipFill>
        <p:spPr>
          <a:xfrm>
            <a:off x="678298" y="4152651"/>
            <a:ext cx="3220237" cy="7426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/>
          <a:srcRect b="66745"/>
          <a:stretch/>
        </p:blipFill>
        <p:spPr>
          <a:xfrm>
            <a:off x="5171776" y="4152650"/>
            <a:ext cx="3543887" cy="742629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78298" y="1287610"/>
            <a:ext cx="3080327" cy="1041831"/>
          </a:xfrm>
        </p:spPr>
        <p:txBody>
          <a:bodyPr>
            <a:normAutofit fontScale="90000"/>
          </a:bodyPr>
          <a:lstStyle/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700" dirty="0" smtClean="0">
                <a:solidFill>
                  <a:srgbClr val="FFCA35"/>
                </a:solidFill>
                <a:latin typeface="HelveticaNeueLT Std Hvy"/>
                <a:cs typeface="HelveticaNeueLT Std Hvy"/>
              </a:rPr>
              <a:t>27 Assistance Centers</a:t>
            </a:r>
            <a:br>
              <a:rPr lang="en-US" sz="1700" dirty="0" smtClean="0">
                <a:solidFill>
                  <a:srgbClr val="FFCA35"/>
                </a:solidFill>
                <a:latin typeface="HelveticaNeueLT Std Hvy"/>
                <a:cs typeface="HelveticaNeueLT Std Hvy"/>
              </a:rPr>
            </a:br>
            <a:r>
              <a:rPr lang="en-US" sz="1700" dirty="0" smtClean="0">
                <a:solidFill>
                  <a:srgbClr val="FFCA35"/>
                </a:solidFill>
                <a:latin typeface="HelveticaNeueLT Std Hvy"/>
                <a:cs typeface="HelveticaNeueLT Std Hvy"/>
              </a:rPr>
              <a:t>Worldwide</a:t>
            </a:r>
            <a:r>
              <a:rPr lang="en-US" sz="1800" dirty="0" smtClean="0">
                <a:latin typeface="HelveticaNeueLT Std Hvy"/>
                <a:cs typeface="HelveticaNeueLT Std Hvy"/>
              </a:rPr>
              <a:t/>
            </a:r>
            <a:br>
              <a:rPr lang="en-US" sz="1800" dirty="0" smtClean="0">
                <a:latin typeface="HelveticaNeueLT Std Hvy"/>
                <a:cs typeface="HelveticaNeueLT Std Hvy"/>
              </a:rPr>
            </a:br>
            <a:r>
              <a:rPr lang="en-US" sz="1300" dirty="0" smtClean="0">
                <a:solidFill>
                  <a:srgbClr val="FFFFFF"/>
                </a:solidFill>
                <a:latin typeface="HelveticaNeueLT Std Bold"/>
                <a:cs typeface="HelveticaNeueLT Std Bold"/>
              </a:rPr>
              <a:t>CONVENIENCE:</a:t>
            </a:r>
            <a:r>
              <a:rPr lang="en-US" sz="1300" dirty="0" smtClean="0">
                <a:solidFill>
                  <a:srgbClr val="FFFFFF"/>
                </a:solidFill>
              </a:rPr>
              <a:t> </a:t>
            </a:r>
            <a:r>
              <a:rPr lang="en-US" sz="1300" dirty="0" smtClean="0">
                <a:solidFill>
                  <a:srgbClr val="FFFFFF"/>
                </a:solidFill>
                <a:latin typeface="HelveticaNeueLT Std Bold"/>
                <a:cs typeface="HelveticaNeueLT Std Bold"/>
              </a:rPr>
              <a:t>Local medical and security expertise provided globally in any language, anytime 24/7/365.</a:t>
            </a:r>
            <a:endParaRPr lang="en-US" sz="1300" dirty="0">
              <a:latin typeface="HelveticaNeueLT Std Bold"/>
              <a:cs typeface="HelveticaNeueLT Std Bold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460727" y="1143582"/>
            <a:ext cx="2989686" cy="1788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rgbClr val="FAC945"/>
                </a:solidFill>
                <a:latin typeface="HelveticaNeueLT Std Med"/>
                <a:ea typeface="+mj-ea"/>
                <a:cs typeface="HelveticaNeueLT Std Med"/>
              </a:defRPr>
            </a:lvl1pPr>
          </a:lstStyle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en-US" sz="1500" dirty="0" smtClean="0">
                <a:latin typeface="HelveticaNeueLT Std Hvy"/>
                <a:cs typeface="HelveticaNeueLT Std Hvy"/>
              </a:rPr>
              <a:t>79,000+ accredited </a:t>
            </a:r>
            <a:br>
              <a:rPr lang="en-US" sz="1500" dirty="0" smtClean="0">
                <a:latin typeface="HelveticaNeueLT Std Hvy"/>
                <a:cs typeface="HelveticaNeueLT Std Hvy"/>
              </a:rPr>
            </a:br>
            <a:r>
              <a:rPr lang="en-US" sz="1500" dirty="0" smtClean="0">
                <a:latin typeface="HelveticaNeueLT Std Hvy"/>
                <a:cs typeface="HelveticaNeueLT Std Hvy"/>
              </a:rPr>
              <a:t>providers</a:t>
            </a:r>
            <a:br>
              <a:rPr lang="en-US" sz="1500" dirty="0" smtClean="0">
                <a:latin typeface="HelveticaNeueLT Std Hvy"/>
                <a:cs typeface="HelveticaNeueLT Std Hvy"/>
              </a:rPr>
            </a:br>
            <a:r>
              <a:rPr lang="en-US" sz="1200" dirty="0" smtClean="0">
                <a:solidFill>
                  <a:srgbClr val="FFFFFF"/>
                </a:solidFill>
                <a:latin typeface="HelveticaNeueLT Std Bold"/>
                <a:cs typeface="HelveticaNeueLT Std Bold"/>
              </a:rPr>
              <a:t>DELIVERY:</a:t>
            </a:r>
            <a:r>
              <a:rPr lang="en-US" sz="1200" dirty="0" smtClean="0">
                <a:solidFill>
                  <a:srgbClr val="FFFFFF"/>
                </a:solidFill>
              </a:rPr>
              <a:t> </a:t>
            </a:r>
            <a:r>
              <a:rPr lang="en-US" sz="1200" dirty="0" smtClean="0">
                <a:solidFill>
                  <a:srgbClr val="FFFFFF"/>
                </a:solidFill>
                <a:latin typeface="HelveticaNeueLT Std Bold"/>
                <a:cs typeface="HelveticaNeueLT Std Bold"/>
              </a:rPr>
              <a:t>A vast network of accredited healthcare, aviation and security providers ensuring you receive high standards of care in the air and on the ground.</a:t>
            </a:r>
            <a:endParaRPr lang="en-US" sz="1200" dirty="0">
              <a:latin typeface="HelveticaNeueLT Std Bold"/>
              <a:cs typeface="HelveticaNeueLT Std Bold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78298" y="4860643"/>
            <a:ext cx="3080327" cy="1490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rgbClr val="FAC945"/>
                </a:solidFill>
                <a:latin typeface="HelveticaNeueLT Std Med"/>
                <a:ea typeface="+mj-ea"/>
                <a:cs typeface="HelveticaNeueLT Std Med"/>
              </a:defRPr>
            </a:lvl1pPr>
          </a:lstStyle>
          <a:p>
            <a:pPr algn="ctr">
              <a:lnSpc>
                <a:spcPct val="130000"/>
              </a:lnSpc>
              <a:spcAft>
                <a:spcPts val="1200"/>
              </a:spcAft>
            </a:pPr>
            <a:r>
              <a:rPr lang="en-US" sz="1700" dirty="0" smtClean="0">
                <a:latin typeface="HelveticaNeueLT Std Hvy"/>
                <a:cs typeface="HelveticaNeueLT Std Hvy"/>
              </a:rPr>
              <a:t>5,200+ medical professionals</a:t>
            </a:r>
            <a:r>
              <a:rPr lang="en-US" sz="1800" dirty="0" smtClean="0">
                <a:latin typeface="HelveticaNeueLT Std Hvy"/>
                <a:cs typeface="HelveticaNeueLT Std Hvy"/>
              </a:rPr>
              <a:t/>
            </a:r>
            <a:br>
              <a:rPr lang="en-US" sz="1800" dirty="0" smtClean="0">
                <a:latin typeface="HelveticaNeueLT Std Hvy"/>
                <a:cs typeface="HelveticaNeueLT Std Hvy"/>
              </a:rPr>
            </a:br>
            <a:r>
              <a:rPr lang="en-US" sz="1300" dirty="0" smtClean="0">
                <a:solidFill>
                  <a:srgbClr val="FFFFFF"/>
                </a:solidFill>
                <a:latin typeface="HelveticaNeueLT Std Bold"/>
                <a:cs typeface="HelveticaNeueLT Std Bold"/>
              </a:rPr>
              <a:t>EXPERTISE:</a:t>
            </a:r>
            <a:r>
              <a:rPr lang="en-US" sz="1300" dirty="0" smtClean="0">
                <a:solidFill>
                  <a:srgbClr val="FFFFFF"/>
                </a:solidFill>
              </a:rPr>
              <a:t> </a:t>
            </a:r>
            <a:r>
              <a:rPr lang="en-US" sz="1300" dirty="0" smtClean="0">
                <a:solidFill>
                  <a:srgbClr val="FFFFFF"/>
                </a:solidFill>
                <a:latin typeface="HelveticaNeueLT Std Bold"/>
                <a:cs typeface="HelveticaNeueLT Std Bold"/>
              </a:rPr>
              <a:t>Immediate access to professionals with extensive experience in all areas of medicine, coupled with a thorough knowledge of the local environment and healthcare system.</a:t>
            </a:r>
            <a:endParaRPr lang="en-US" sz="1300" dirty="0">
              <a:latin typeface="HelveticaNeueLT Std Bold"/>
              <a:cs typeface="HelveticaNeueLT Std Bold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5299951" y="4849085"/>
            <a:ext cx="3243686" cy="1490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rgbClr val="FAC945"/>
                </a:solidFill>
                <a:latin typeface="HelveticaNeueLT Std Med"/>
                <a:ea typeface="+mj-ea"/>
                <a:cs typeface="HelveticaNeueLT Std Med"/>
              </a:defRPr>
            </a:lvl1pPr>
          </a:lstStyle>
          <a:p>
            <a:pPr algn="ctr">
              <a:lnSpc>
                <a:spcPct val="130000"/>
              </a:lnSpc>
              <a:spcAft>
                <a:spcPts val="1200"/>
              </a:spcAft>
            </a:pPr>
            <a:r>
              <a:rPr lang="en-US" sz="1700" dirty="0" smtClean="0">
                <a:latin typeface="HelveticaNeueLT Std Hvy"/>
                <a:cs typeface="HelveticaNeueLT Std Hvy"/>
              </a:rPr>
              <a:t>45+ clinics worldwide</a:t>
            </a:r>
            <a:br>
              <a:rPr lang="en-US" sz="1700" dirty="0" smtClean="0">
                <a:latin typeface="HelveticaNeueLT Std Hvy"/>
                <a:cs typeface="HelveticaNeueLT Std Hvy"/>
              </a:rPr>
            </a:br>
            <a:r>
              <a:rPr lang="en-US" sz="1300" dirty="0" smtClean="0">
                <a:solidFill>
                  <a:srgbClr val="FFFFFF"/>
                </a:solidFill>
                <a:latin typeface="HelveticaNeueLT Std Bold"/>
                <a:cs typeface="HelveticaNeueLT Std Bold"/>
              </a:rPr>
              <a:t>QUALITY:</a:t>
            </a:r>
            <a:r>
              <a:rPr lang="en-US" sz="1300" dirty="0" smtClean="0">
                <a:solidFill>
                  <a:srgbClr val="FFFFFF"/>
                </a:solidFill>
              </a:rPr>
              <a:t> </a:t>
            </a:r>
            <a:r>
              <a:rPr lang="en-US" sz="1300" dirty="0" smtClean="0">
                <a:solidFill>
                  <a:srgbClr val="FFFFFF"/>
                </a:solidFill>
                <a:latin typeface="HelveticaNeueLT Std Bold"/>
                <a:cs typeface="HelveticaNeueLT Std Bold"/>
              </a:rPr>
              <a:t>Our set of global protocols and procedures ensures that we adhere to international standards of medicine—even in developing countries (subject to local clinic terms and conditions).</a:t>
            </a:r>
            <a:endParaRPr lang="en-US" sz="1300" dirty="0">
              <a:latin typeface="HelveticaNeueLT Std Bold"/>
              <a:cs typeface="HelveticaNeueLT Std Bol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784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"/>
                            </p:stCondLst>
                            <p:childTnLst>
                              <p:par>
                                <p:cTn id="4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"/>
                            </p:stCondLst>
                            <p:childTnLst>
                              <p:par>
                                <p:cTn id="5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8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SOS </a:t>
            </a:r>
            <a:r>
              <a:rPr lang="en-US" dirty="0" smtClean="0"/>
              <a:t>provides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1369" y="1800736"/>
            <a:ext cx="7578436" cy="2371214"/>
          </a:xfrm>
        </p:spPr>
        <p:txBody>
          <a:bodyPr numCol="2" spcCol="914400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400" dirty="0" smtClean="0">
                <a:solidFill>
                  <a:srgbClr val="FAC945"/>
                </a:solidFill>
              </a:rPr>
              <a:t>Reassurance</a:t>
            </a:r>
          </a:p>
          <a:p>
            <a:pPr lvl="1">
              <a:lnSpc>
                <a:spcPct val="120000"/>
              </a:lnSpc>
              <a:buBlip>
                <a:blip r:embed="rId2"/>
              </a:buBlip>
            </a:pPr>
            <a:r>
              <a:rPr lang="en-US" sz="1400" dirty="0" smtClean="0"/>
              <a:t>One </a:t>
            </a:r>
            <a:r>
              <a:rPr lang="en-US" sz="1400" dirty="0"/>
              <a:t>call will immediately start </a:t>
            </a:r>
            <a:r>
              <a:rPr lang="en-US" sz="1400" dirty="0" smtClean="0"/>
              <a:t>resolution to </a:t>
            </a:r>
            <a:r>
              <a:rPr lang="en-US" sz="1400" dirty="0"/>
              <a:t>your situation – whether </a:t>
            </a:r>
            <a:r>
              <a:rPr lang="en-US" sz="1400" dirty="0" smtClean="0"/>
              <a:t>an emergency </a:t>
            </a:r>
            <a:br>
              <a:rPr lang="en-US" sz="1400" dirty="0" smtClean="0"/>
            </a:br>
            <a:r>
              <a:rPr lang="en-US" sz="1400" dirty="0" smtClean="0"/>
              <a:t>or </a:t>
            </a:r>
            <a:r>
              <a:rPr lang="en-US" sz="1400" dirty="0"/>
              <a:t>routine advice</a:t>
            </a:r>
            <a:r>
              <a:rPr lang="en-US" sz="1400" dirty="0" smtClean="0"/>
              <a:t>.</a:t>
            </a:r>
            <a:br>
              <a:rPr lang="en-US" sz="1400" dirty="0" smtClean="0"/>
            </a:br>
            <a:endParaRPr lang="en-US" sz="1400" dirty="0"/>
          </a:p>
          <a:p>
            <a:pPr>
              <a:lnSpc>
                <a:spcPct val="120000"/>
              </a:lnSpc>
            </a:pPr>
            <a:endParaRPr lang="en-US" sz="1400" dirty="0" smtClean="0"/>
          </a:p>
          <a:p>
            <a:pPr>
              <a:lnSpc>
                <a:spcPct val="120000"/>
              </a:lnSpc>
            </a:pPr>
            <a:endParaRPr lang="en-US" sz="1400" dirty="0" smtClean="0">
              <a:solidFill>
                <a:srgbClr val="742B6E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400" dirty="0" smtClean="0">
                <a:solidFill>
                  <a:srgbClr val="742B6E"/>
                </a:solidFill>
              </a:rPr>
              <a:t>Peace </a:t>
            </a:r>
            <a:r>
              <a:rPr lang="en-US" sz="1400" dirty="0">
                <a:solidFill>
                  <a:srgbClr val="742B6E"/>
                </a:solidFill>
              </a:rPr>
              <a:t>of Mind</a:t>
            </a:r>
          </a:p>
          <a:p>
            <a:pPr lvl="1">
              <a:lnSpc>
                <a:spcPct val="120000"/>
              </a:lnSpc>
              <a:buBlip>
                <a:blip r:embed="rId3"/>
              </a:buBlip>
            </a:pPr>
            <a:r>
              <a:rPr lang="en-US" sz="1400" dirty="0" smtClean="0"/>
              <a:t>An </a:t>
            </a:r>
            <a:r>
              <a:rPr lang="en-US" sz="1400" dirty="0"/>
              <a:t>experienced, </a:t>
            </a:r>
            <a:r>
              <a:rPr lang="en-US" sz="1400" dirty="0" smtClean="0"/>
              <a:t>culturally knowledgeable </a:t>
            </a:r>
            <a:r>
              <a:rPr lang="en-US" sz="1400" dirty="0"/>
              <a:t>partner who operates </a:t>
            </a:r>
            <a:r>
              <a:rPr lang="en-US" sz="1400" dirty="0" smtClean="0"/>
              <a:t>in nearly </a:t>
            </a:r>
            <a:r>
              <a:rPr lang="en-US" sz="1400" dirty="0"/>
              <a:t>90 </a:t>
            </a:r>
            <a:r>
              <a:rPr lang="en-US" sz="1400" dirty="0" smtClean="0"/>
              <a:t>countries and locations </a:t>
            </a:r>
            <a:r>
              <a:rPr lang="en-US" sz="1400" dirty="0"/>
              <a:t>is </a:t>
            </a:r>
            <a:r>
              <a:rPr lang="en-US" sz="1400" dirty="0" smtClean="0"/>
              <a:t>there to help </a:t>
            </a:r>
            <a:r>
              <a:rPr lang="en-US" sz="1400" dirty="0"/>
              <a:t>you.</a:t>
            </a:r>
          </a:p>
          <a:p>
            <a:pPr lvl="1">
              <a:lnSpc>
                <a:spcPct val="120000"/>
              </a:lnSpc>
            </a:pPr>
            <a:endParaRPr lang="en-US" sz="1400" dirty="0" smtClean="0"/>
          </a:p>
          <a:p>
            <a:pPr lvl="1">
              <a:lnSpc>
                <a:spcPct val="120000"/>
              </a:lnSpc>
            </a:pPr>
            <a:endParaRPr lang="en-US" sz="1400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912213" y="3621388"/>
            <a:ext cx="5319573" cy="1522112"/>
          </a:xfrm>
          <a:prstGeom prst="rect">
            <a:avLst/>
          </a:prstGeom>
        </p:spPr>
        <p:txBody>
          <a:bodyPr vert="horz" lIns="91440" tIns="45720" rIns="91440" bIns="45720" numCol="1" spcCol="91440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NeueLT Std Med"/>
                <a:ea typeface="+mn-ea"/>
                <a:cs typeface="HelveticaNeueLT Std Med"/>
              </a:defRPr>
            </a:lvl1pPr>
            <a:lvl2pPr marL="285750" indent="-2857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tabLst/>
              <a:defRPr sz="1800" b="0" i="0" kern="1200">
                <a:solidFill>
                  <a:schemeClr val="tx1"/>
                </a:solidFill>
                <a:latin typeface="HelveticaNeueLT Std Lt"/>
                <a:ea typeface="+mn-ea"/>
                <a:cs typeface="HelveticaNeueLT Std L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HelveticaNeueLT Std Lt"/>
                <a:ea typeface="+mn-ea"/>
                <a:cs typeface="HelveticaNeueLT Std L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chemeClr val="tx1"/>
                </a:solidFill>
                <a:latin typeface="HelveticaNeueLT Std Lt"/>
                <a:ea typeface="+mn-ea"/>
                <a:cs typeface="HelveticaNeueLT Std L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b="0" i="0" kern="1200">
                <a:solidFill>
                  <a:schemeClr val="tx1"/>
                </a:solidFill>
                <a:latin typeface="HelveticaNeueLT Std Lt"/>
                <a:ea typeface="+mn-ea"/>
                <a:cs typeface="HelveticaNeueLT Std L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SzPct val="100000"/>
            </a:pPr>
            <a:r>
              <a:rPr lang="en-US" sz="1400" dirty="0" smtClean="0">
                <a:solidFill>
                  <a:srgbClr val="CF1E34"/>
                </a:solidFill>
              </a:rPr>
              <a:t>Convenient Access</a:t>
            </a:r>
          </a:p>
          <a:p>
            <a:pPr lvl="1">
              <a:lnSpc>
                <a:spcPct val="120000"/>
              </a:lnSpc>
              <a:buFontTx/>
              <a:buBlip>
                <a:blip r:embed="rId5"/>
              </a:buBlip>
            </a:pPr>
            <a:r>
              <a:rPr lang="en-US" sz="1400" dirty="0" smtClean="0"/>
              <a:t>24/7 coverage, 365 days per year offering expert advice in more than 90 languages and dialects.</a:t>
            </a:r>
          </a:p>
          <a:p>
            <a:pPr lvl="1">
              <a:lnSpc>
                <a:spcPct val="120000"/>
              </a:lnSpc>
              <a:buFontTx/>
              <a:buBlip>
                <a:blip r:embed="rId5"/>
              </a:buBlip>
            </a:pPr>
            <a:r>
              <a:rPr lang="en-US" sz="1400" dirty="0" smtClean="0"/>
              <a:t>Comprehensive, up-to-date members only website to keep </a:t>
            </a:r>
            <a:br>
              <a:rPr lang="en-US" sz="1400" dirty="0" smtClean="0"/>
            </a:br>
            <a:r>
              <a:rPr lang="en-US" sz="1400" dirty="0" smtClean="0"/>
              <a:t>you informed.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160792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"/>
                            </p:stCondLst>
                            <p:childTnLst>
                              <p:par>
                                <p:cTn id="3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Stay </a:t>
            </a:r>
            <a:r>
              <a:rPr lang="en-US" dirty="0" smtClean="0"/>
              <a:t>healthy</a:t>
            </a:r>
            <a:r>
              <a:rPr lang="en-US" dirty="0"/>
              <a:t>, </a:t>
            </a:r>
            <a:r>
              <a:rPr lang="en-US" dirty="0" smtClean="0"/>
              <a:t>safe </a:t>
            </a:r>
            <a:r>
              <a:rPr lang="en-US" dirty="0"/>
              <a:t>and </a:t>
            </a:r>
            <a:r>
              <a:rPr lang="en-US" dirty="0" smtClean="0"/>
              <a:t>secure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Contact us when you are outside your home country if you have:</a:t>
            </a:r>
          </a:p>
          <a:p>
            <a:pPr lvl="1">
              <a:lnSpc>
                <a:spcPct val="140000"/>
              </a:lnSpc>
            </a:pPr>
            <a:r>
              <a:rPr lang="en-US" dirty="0" smtClean="0"/>
              <a:t>Lost Documents</a:t>
            </a:r>
            <a:endParaRPr lang="en-US" dirty="0"/>
          </a:p>
          <a:p>
            <a:pPr lvl="1">
              <a:lnSpc>
                <a:spcPct val="140000"/>
              </a:lnSpc>
            </a:pPr>
            <a:r>
              <a:rPr lang="en-US" dirty="0" smtClean="0"/>
              <a:t>Legal Assistance</a:t>
            </a:r>
            <a:endParaRPr lang="en-US" dirty="0"/>
          </a:p>
          <a:p>
            <a:pPr lvl="1">
              <a:lnSpc>
                <a:spcPct val="140000"/>
              </a:lnSpc>
            </a:pPr>
            <a:r>
              <a:rPr lang="en-US" dirty="0" smtClean="0"/>
              <a:t>Safety </a:t>
            </a:r>
            <a:r>
              <a:rPr lang="en-US" dirty="0"/>
              <a:t>Concern</a:t>
            </a:r>
          </a:p>
          <a:p>
            <a:pPr lvl="1">
              <a:lnSpc>
                <a:spcPct val="140000"/>
              </a:lnSpc>
            </a:pPr>
            <a:r>
              <a:rPr lang="en-US" dirty="0" smtClean="0"/>
              <a:t>Security </a:t>
            </a:r>
            <a:r>
              <a:rPr lang="en-US" dirty="0"/>
              <a:t>Emergency</a:t>
            </a:r>
          </a:p>
          <a:p>
            <a:pPr lvl="1">
              <a:lnSpc>
                <a:spcPct val="140000"/>
              </a:lnSpc>
            </a:pPr>
            <a:r>
              <a:rPr lang="en-US" dirty="0" smtClean="0"/>
              <a:t>Travel Assistance</a:t>
            </a:r>
          </a:p>
          <a:p>
            <a:pPr lvl="1">
              <a:lnSpc>
                <a:spcPct val="14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sz="1600" i="1" dirty="0">
                <a:solidFill>
                  <a:srgbClr val="742B6E"/>
                </a:solidFill>
              </a:rPr>
              <a:t>When you need help, </a:t>
            </a:r>
            <a:r>
              <a:rPr lang="en-US" sz="1600" i="1" dirty="0" smtClean="0">
                <a:solidFill>
                  <a:srgbClr val="742B6E"/>
                </a:solidFill>
              </a:rPr>
              <a:t/>
            </a:r>
            <a:br>
              <a:rPr lang="en-US" sz="1600" i="1" dirty="0" smtClean="0">
                <a:solidFill>
                  <a:srgbClr val="742B6E"/>
                </a:solidFill>
              </a:rPr>
            </a:br>
            <a:r>
              <a:rPr lang="en-US" sz="1600" i="1" dirty="0" smtClean="0">
                <a:solidFill>
                  <a:srgbClr val="742B6E"/>
                </a:solidFill>
              </a:rPr>
              <a:t>International </a:t>
            </a:r>
            <a:r>
              <a:rPr lang="en-US" sz="1600" i="1" dirty="0">
                <a:solidFill>
                  <a:srgbClr val="742B6E"/>
                </a:solidFill>
              </a:rPr>
              <a:t>SOS is there for you.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603679" y="2457030"/>
            <a:ext cx="2440709" cy="2055091"/>
            <a:chOff x="3015672" y="2551545"/>
            <a:chExt cx="2440709" cy="205509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35085" y="2551545"/>
              <a:ext cx="2201883" cy="2055091"/>
            </a:xfrm>
            <a:prstGeom prst="rect">
              <a:avLst/>
            </a:prstGeom>
          </p:spPr>
        </p:pic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3015672" y="2967537"/>
              <a:ext cx="2440709" cy="74694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NeueLT Std Med"/>
                  <a:ea typeface="+mn-ea"/>
                  <a:cs typeface="HelveticaNeueLT Std Med"/>
                </a:defRPr>
              </a:lvl1pPr>
              <a:lvl2pPr marL="285750" indent="-285750" algn="l" defTabSz="457200" rtl="0" eaLnBrk="1" latinLnBrk="0" hangingPunct="1">
                <a:spcBef>
                  <a:spcPct val="20000"/>
                </a:spcBef>
                <a:buSzPct val="100000"/>
                <a:buFontTx/>
                <a:buBlip>
                  <a:blip r:embed="rId3"/>
                </a:buBlip>
                <a:tabLst/>
                <a:defRPr sz="18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4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i="1" dirty="0" smtClean="0">
                  <a:latin typeface="HelveticaNeueLT Std Lt"/>
                  <a:cs typeface="HelveticaNeueLT Std Lt"/>
                </a:rPr>
                <a:t>I’ve had </a:t>
              </a:r>
              <a:br>
                <a:rPr lang="en-US" i="1" dirty="0" smtClean="0">
                  <a:latin typeface="HelveticaNeueLT Std Lt"/>
                  <a:cs typeface="HelveticaNeueLT Std Lt"/>
                </a:rPr>
              </a:br>
              <a:r>
                <a:rPr lang="en-US" i="1" dirty="0" smtClean="0">
                  <a:latin typeface="HelveticaNeueLT Std Lt"/>
                  <a:cs typeface="HelveticaNeueLT Std Lt"/>
                </a:rPr>
                <a:t>a heart attack!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640799" y="2313435"/>
            <a:ext cx="2389909" cy="2230582"/>
            <a:chOff x="5718551" y="3590594"/>
            <a:chExt cx="2389909" cy="223058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8551" y="3590594"/>
              <a:ext cx="2389909" cy="2230582"/>
            </a:xfrm>
            <a:prstGeom prst="rect">
              <a:avLst/>
            </a:prstGeom>
          </p:spPr>
        </p:pic>
        <p:sp>
          <p:nvSpPr>
            <p:cNvPr id="11" name="Content Placeholder 2"/>
            <p:cNvSpPr txBox="1">
              <a:spLocks/>
            </p:cNvSpPr>
            <p:nvPr/>
          </p:nvSpPr>
          <p:spPr>
            <a:xfrm>
              <a:off x="5939647" y="4019708"/>
              <a:ext cx="1992080" cy="99566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77500" lnSpcReduction="20000"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NeueLT Std Med"/>
                  <a:ea typeface="+mn-ea"/>
                  <a:cs typeface="HelveticaNeueLT Std Med"/>
                </a:defRPr>
              </a:lvl1pPr>
              <a:lvl2pPr marL="285750" indent="-285750" algn="l" defTabSz="457200" rtl="0" eaLnBrk="1" latinLnBrk="0" hangingPunct="1">
                <a:spcBef>
                  <a:spcPct val="20000"/>
                </a:spcBef>
                <a:buSzPct val="100000"/>
                <a:buFontTx/>
                <a:buBlip>
                  <a:blip r:embed="rId3"/>
                </a:buBlip>
                <a:tabLst/>
                <a:defRPr sz="18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4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</a:pPr>
              <a:r>
                <a:rPr lang="en-US" i="1" dirty="0" smtClean="0">
                  <a:latin typeface="HelveticaNeueLT Std Lt"/>
                  <a:cs typeface="HelveticaNeueLT Std Lt"/>
                </a:rPr>
                <a:t>Is it safe to venture outside my hotel for coffee?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932657" y="2227596"/>
            <a:ext cx="2803236" cy="2616354"/>
            <a:chOff x="7038108" y="2288813"/>
            <a:chExt cx="2803236" cy="261635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38108" y="2288813"/>
              <a:ext cx="2803236" cy="2616354"/>
            </a:xfrm>
            <a:prstGeom prst="rect">
              <a:avLst/>
            </a:prstGeom>
          </p:spPr>
        </p:pic>
        <p:sp>
          <p:nvSpPr>
            <p:cNvPr id="9" name="Content Placeholder 2"/>
            <p:cNvSpPr txBox="1">
              <a:spLocks/>
            </p:cNvSpPr>
            <p:nvPr/>
          </p:nvSpPr>
          <p:spPr>
            <a:xfrm>
              <a:off x="7214180" y="2828633"/>
              <a:ext cx="2440709" cy="109717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NeueLT Std Med"/>
                  <a:ea typeface="+mn-ea"/>
                  <a:cs typeface="HelveticaNeueLT Std Med"/>
                </a:defRPr>
              </a:lvl1pPr>
              <a:lvl2pPr marL="285750" indent="-285750" algn="l" defTabSz="457200" rtl="0" eaLnBrk="1" latinLnBrk="0" hangingPunct="1">
                <a:spcBef>
                  <a:spcPct val="20000"/>
                </a:spcBef>
                <a:buSzPct val="100000"/>
                <a:buFontTx/>
                <a:buBlip>
                  <a:blip r:embed="rId3"/>
                </a:buBlip>
                <a:tabLst/>
                <a:defRPr sz="18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4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i="1" dirty="0" smtClean="0">
                  <a:latin typeface="HelveticaNeueLT Std Lt"/>
                  <a:cs typeface="HelveticaNeueLT Std Lt"/>
                </a:rPr>
                <a:t>I’m ill, should I see a doctor? Where should I go?”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002347" y="2585000"/>
            <a:ext cx="2440710" cy="2277995"/>
            <a:chOff x="333662" y="3859645"/>
            <a:chExt cx="2440710" cy="2277995"/>
          </a:xfrm>
        </p:grpSpPr>
        <p:sp>
          <p:nvSpPr>
            <p:cNvPr id="13" name="Content Placeholder 2"/>
            <p:cNvSpPr txBox="1">
              <a:spLocks/>
            </p:cNvSpPr>
            <p:nvPr/>
          </p:nvSpPr>
          <p:spPr>
            <a:xfrm>
              <a:off x="333663" y="4345818"/>
              <a:ext cx="2440709" cy="74694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NeueLT Std Med"/>
                  <a:ea typeface="+mn-ea"/>
                  <a:cs typeface="HelveticaNeueLT Std Med"/>
                </a:defRPr>
              </a:lvl1pPr>
              <a:lvl2pPr marL="285750" indent="-285750" algn="l" defTabSz="457200" rtl="0" eaLnBrk="1" latinLnBrk="0" hangingPunct="1">
                <a:spcBef>
                  <a:spcPct val="20000"/>
                </a:spcBef>
                <a:buSzPct val="100000"/>
                <a:buFontTx/>
                <a:buBlip>
                  <a:blip r:embed="rId3"/>
                </a:buBlip>
                <a:tabLst/>
                <a:defRPr sz="18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4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i="1" dirty="0" smtClean="0">
                  <a:latin typeface="HelveticaNeueLT Std Lt"/>
                  <a:cs typeface="HelveticaNeueLT Std Lt"/>
                </a:rPr>
                <a:t>There are rioters outside my hotel!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3662" y="3859645"/>
              <a:ext cx="2440709" cy="2277995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4091057" y="2780662"/>
            <a:ext cx="2440709" cy="2055091"/>
            <a:chOff x="4524167" y="4410637"/>
            <a:chExt cx="2440709" cy="2055091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4524167" y="4772058"/>
              <a:ext cx="2440709" cy="74694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NeueLT Std Med"/>
                  <a:ea typeface="+mn-ea"/>
                  <a:cs typeface="HelveticaNeueLT Std Med"/>
                </a:defRPr>
              </a:lvl1pPr>
              <a:lvl2pPr marL="285750" indent="-285750" algn="l" defTabSz="457200" rtl="0" eaLnBrk="1" latinLnBrk="0" hangingPunct="1">
                <a:spcBef>
                  <a:spcPct val="20000"/>
                </a:spcBef>
                <a:buSzPct val="100000"/>
                <a:buFontTx/>
                <a:buBlip>
                  <a:blip r:embed="rId3"/>
                </a:buBlip>
                <a:tabLst/>
                <a:defRPr sz="18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4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i="1" dirty="0" smtClean="0">
                  <a:latin typeface="HelveticaNeueLT Std Lt"/>
                  <a:cs typeface="HelveticaNeueLT Std Lt"/>
                </a:rPr>
                <a:t>I’ve been </a:t>
              </a:r>
              <a:br>
                <a:rPr lang="en-US" i="1" dirty="0" smtClean="0">
                  <a:latin typeface="HelveticaNeueLT Std Lt"/>
                  <a:cs typeface="HelveticaNeueLT Std Lt"/>
                </a:rPr>
              </a:br>
              <a:r>
                <a:rPr lang="en-US" i="1" dirty="0" smtClean="0">
                  <a:latin typeface="HelveticaNeueLT Std Lt"/>
                  <a:cs typeface="HelveticaNeueLT Std Lt"/>
                </a:rPr>
                <a:t>pick-pocketed!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70633" y="4410637"/>
              <a:ext cx="2201883" cy="2055091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/>
          <a:srcRect b="30848"/>
          <a:stretch/>
        </p:blipFill>
        <p:spPr>
          <a:xfrm>
            <a:off x="5074092" y="4564016"/>
            <a:ext cx="2759364" cy="133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489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"/>
                            </p:stCondLst>
                            <p:childTnLst>
                              <p:par>
                                <p:cTn id="6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"/>
                            </p:stCondLst>
                            <p:childTnLst>
                              <p:par>
                                <p:cTn id="7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reach International SOS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6818" y="1592913"/>
            <a:ext cx="5049982" cy="4080347"/>
          </a:xfrm>
        </p:spPr>
        <p:txBody>
          <a:bodyPr>
            <a:normAutofit fontScale="77500" lnSpcReduction="20000"/>
          </a:bodyPr>
          <a:lstStyle/>
          <a:p>
            <a:pPr lvl="1" indent="-283464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 smtClean="0">
                <a:solidFill>
                  <a:srgbClr val="078E52"/>
                </a:solidFill>
                <a:latin typeface="HelveticaNeueLT Std Med"/>
                <a:cs typeface="HelveticaNeueLT Std Med"/>
              </a:rPr>
              <a:t>KEEP</a:t>
            </a:r>
            <a:r>
              <a:rPr lang="en-US" dirty="0" smtClean="0">
                <a:solidFill>
                  <a:srgbClr val="078E52"/>
                </a:solidFill>
              </a:rPr>
              <a:t> </a:t>
            </a:r>
            <a:r>
              <a:rPr lang="en-US" dirty="0" smtClean="0"/>
              <a:t>your membership card with you at all times.</a:t>
            </a:r>
          </a:p>
          <a:p>
            <a:pPr lvl="1" indent="-283464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 smtClean="0">
                <a:solidFill>
                  <a:srgbClr val="078E52"/>
                </a:solidFill>
                <a:latin typeface="HelveticaNeueLT Std Med"/>
                <a:cs typeface="HelveticaNeueLT Std Med"/>
              </a:rPr>
              <a:t>INFORM</a:t>
            </a:r>
            <a:r>
              <a:rPr lang="en-US" dirty="0" smtClean="0">
                <a:solidFill>
                  <a:srgbClr val="078E52"/>
                </a:solidFill>
              </a:rPr>
              <a:t> </a:t>
            </a:r>
            <a:r>
              <a:rPr lang="en-US" dirty="0" smtClean="0"/>
              <a:t>friends and family you are an International SOS member so they can get in touch should they have concerns for your welfare while away.</a:t>
            </a:r>
          </a:p>
          <a:p>
            <a:pPr lvl="1" indent="-283464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 smtClean="0">
                <a:solidFill>
                  <a:srgbClr val="078E52"/>
                </a:solidFill>
                <a:latin typeface="HelveticaNeueLT Std Med"/>
                <a:cs typeface="HelveticaNeueLT Std Med"/>
              </a:rPr>
              <a:t>DOWNLOAD</a:t>
            </a:r>
            <a:r>
              <a:rPr lang="en-US" dirty="0" smtClean="0"/>
              <a:t> our free app on your smartphone from </a:t>
            </a:r>
            <a:br>
              <a:rPr lang="en-US" dirty="0" smtClean="0"/>
            </a:br>
            <a:r>
              <a:rPr lang="en-US" b="1" dirty="0" smtClean="0"/>
              <a:t>http://</a:t>
            </a:r>
            <a:r>
              <a:rPr lang="en-US" b="1" dirty="0" err="1" smtClean="0"/>
              <a:t>app.internationalsos.com</a:t>
            </a:r>
            <a:r>
              <a:rPr lang="en-US" b="1" dirty="0" smtClean="0"/>
              <a:t> </a:t>
            </a:r>
            <a:r>
              <a:rPr lang="en-US" dirty="0" smtClean="0"/>
              <a:t>for one-click routine or emergency assistance worldwide – an essential tool for any employee on the move.</a:t>
            </a:r>
          </a:p>
          <a:p>
            <a:pPr lvl="1" indent="-283464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 smtClean="0">
                <a:solidFill>
                  <a:srgbClr val="078E52"/>
                </a:solidFill>
                <a:latin typeface="HelveticaNeueLT Std Med"/>
                <a:cs typeface="HelveticaNeueLT Std Med"/>
              </a:rPr>
              <a:t>LOGIN</a:t>
            </a:r>
            <a:r>
              <a:rPr lang="en-US" dirty="0" smtClean="0">
                <a:solidFill>
                  <a:srgbClr val="078E52"/>
                </a:solidFill>
              </a:rPr>
              <a:t> </a:t>
            </a:r>
            <a:r>
              <a:rPr lang="en-US" dirty="0" smtClean="0"/>
              <a:t>to </a:t>
            </a:r>
            <a:r>
              <a:rPr lang="en-US" b="1" dirty="0" err="1" smtClean="0"/>
              <a:t>www.internationalsos.com</a:t>
            </a:r>
            <a:r>
              <a:rPr lang="en-US" dirty="0" smtClean="0"/>
              <a:t> with your membership number and familiarize yourself with the full benefits of your specific membership.</a:t>
            </a:r>
          </a:p>
          <a:p>
            <a:pPr lvl="1" indent="-283464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 smtClean="0">
                <a:solidFill>
                  <a:srgbClr val="078E52"/>
                </a:solidFill>
                <a:latin typeface="HelveticaNeueLT Std Med"/>
                <a:cs typeface="HelveticaNeueLT Std Med"/>
              </a:rPr>
              <a:t>CALL</a:t>
            </a:r>
            <a:r>
              <a:rPr lang="en-US" dirty="0" smtClean="0"/>
              <a:t> us 24/7/365 with any travel security </a:t>
            </a:r>
            <a:br>
              <a:rPr lang="en-US" dirty="0" smtClean="0"/>
            </a:br>
            <a:r>
              <a:rPr lang="en-US" dirty="0" smtClean="0"/>
              <a:t>or personal safety concerns, for routine advice </a:t>
            </a:r>
            <a:br>
              <a:rPr lang="en-US" dirty="0" smtClean="0"/>
            </a:br>
            <a:r>
              <a:rPr lang="en-US" dirty="0" smtClean="0"/>
              <a:t>or emergency assistance.</a:t>
            </a:r>
            <a:endParaRPr lang="en-US" dirty="0"/>
          </a:p>
        </p:txBody>
      </p:sp>
      <p:pic>
        <p:nvPicPr>
          <p:cNvPr id="5" name="Picture 4" descr="PurplePinPoi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199" y="1848970"/>
            <a:ext cx="2821709" cy="352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078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SOS Assistance App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58278"/>
            <a:ext cx="5777346" cy="408034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dirty="0"/>
              <a:t>Call us anytime, anywhere at any of our a</a:t>
            </a:r>
            <a:r>
              <a:rPr lang="en-US" dirty="0" smtClean="0"/>
              <a:t>ssistance </a:t>
            </a:r>
            <a:r>
              <a:rPr lang="en-US" dirty="0"/>
              <a:t>c</a:t>
            </a:r>
            <a:r>
              <a:rPr lang="en-US" dirty="0" smtClean="0"/>
              <a:t>enters around </a:t>
            </a:r>
            <a:r>
              <a:rPr lang="en-US" dirty="0"/>
              <a:t>the world using the Assistance App</a:t>
            </a:r>
          </a:p>
          <a:p>
            <a:pPr lvl="1">
              <a:lnSpc>
                <a:spcPct val="130000"/>
              </a:lnSpc>
              <a:spcAft>
                <a:spcPts val="1200"/>
              </a:spcAft>
            </a:pPr>
            <a:r>
              <a:rPr lang="en-US" dirty="0"/>
              <a:t>In time of need, you can quick dial for immediate help from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 International SOS </a:t>
            </a:r>
            <a:r>
              <a:rPr lang="en-US" dirty="0"/>
              <a:t>assistance center, whether it’s for an emergency or just advice.</a:t>
            </a:r>
          </a:p>
          <a:p>
            <a:pPr lvl="1">
              <a:lnSpc>
                <a:spcPct val="130000"/>
              </a:lnSpc>
              <a:spcAft>
                <a:spcPts val="1200"/>
              </a:spcAft>
            </a:pPr>
            <a:r>
              <a:rPr lang="en-US" dirty="0"/>
              <a:t>Gives you peace of mind and the ongoing confidence to </a:t>
            </a:r>
            <a:r>
              <a:rPr lang="en-US" dirty="0" smtClean="0"/>
              <a:t>travel </a:t>
            </a:r>
            <a:br>
              <a:rPr lang="en-US" dirty="0" smtClean="0"/>
            </a:br>
            <a:r>
              <a:rPr lang="en-US" dirty="0" smtClean="0"/>
              <a:t>or live anywhere </a:t>
            </a:r>
            <a:r>
              <a:rPr lang="en-US" dirty="0"/>
              <a:t>in the world knowing this safety net is always </a:t>
            </a:r>
            <a:r>
              <a:rPr lang="en-US" dirty="0" smtClean="0"/>
              <a:t>available 24</a:t>
            </a:r>
            <a:r>
              <a:rPr lang="en-US" dirty="0"/>
              <a:t>/7/365 simply by pressing a button.</a:t>
            </a:r>
          </a:p>
          <a:p>
            <a:pPr lvl="1">
              <a:lnSpc>
                <a:spcPct val="130000"/>
              </a:lnSpc>
              <a:spcAft>
                <a:spcPts val="1200"/>
              </a:spcAft>
            </a:pPr>
            <a:r>
              <a:rPr lang="en-US" dirty="0" smtClean="0"/>
              <a:t>Easy access to timely security alerts for your location, </a:t>
            </a:r>
            <a:br>
              <a:rPr lang="en-US" dirty="0" smtClean="0"/>
            </a:br>
            <a:r>
              <a:rPr lang="en-US" dirty="0" smtClean="0"/>
              <a:t>so you are kept aware of changing situations and can quickly adjust plans as needed.</a:t>
            </a:r>
          </a:p>
          <a:p>
            <a:pPr lvl="1">
              <a:lnSpc>
                <a:spcPct val="130000"/>
              </a:lnSpc>
              <a:spcAft>
                <a:spcPts val="1200"/>
              </a:spcAft>
            </a:pPr>
            <a:r>
              <a:rPr lang="en-US" dirty="0" smtClean="0"/>
              <a:t>Supplements your International SOS membership card, ensuring </a:t>
            </a:r>
            <a:br>
              <a:rPr lang="en-US" dirty="0" smtClean="0"/>
            </a:br>
            <a:r>
              <a:rPr lang="en-US" dirty="0" smtClean="0"/>
              <a:t>you always have your membership card.</a:t>
            </a:r>
            <a:endParaRPr lang="en-US" dirty="0"/>
          </a:p>
        </p:txBody>
      </p:sp>
      <p:pic>
        <p:nvPicPr>
          <p:cNvPr id="4" name="Picture 3" descr="iphone5-frame-iso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0390" y="1558278"/>
            <a:ext cx="2136410" cy="41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32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yourself before traveling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0130" y="1558278"/>
            <a:ext cx="5073073" cy="408034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dirty="0" smtClean="0"/>
              <a:t>Before you leave, prepare yourself:</a:t>
            </a:r>
          </a:p>
          <a:p>
            <a:pPr lvl="1">
              <a:lnSpc>
                <a:spcPct val="130000"/>
              </a:lnSpc>
              <a:spcAft>
                <a:spcPts val="1200"/>
              </a:spcAft>
            </a:pPr>
            <a:r>
              <a:rPr lang="en-US" dirty="0" smtClean="0"/>
              <a:t>Access accurate, real-time information on </a:t>
            </a:r>
            <a:r>
              <a:rPr lang="en-US" b="1" dirty="0" err="1" smtClean="0"/>
              <a:t>www.internationalsos.com</a:t>
            </a:r>
            <a:r>
              <a:rPr lang="en-US" dirty="0" smtClean="0"/>
              <a:t>. View country guides, </a:t>
            </a:r>
            <a:br>
              <a:rPr lang="en-US" dirty="0" smtClean="0"/>
            </a:br>
            <a:r>
              <a:rPr lang="en-US" dirty="0" smtClean="0"/>
              <a:t>online medical security reports, and sign up </a:t>
            </a:r>
            <a:br>
              <a:rPr lang="en-US" dirty="0" smtClean="0"/>
            </a:br>
            <a:r>
              <a:rPr lang="en-US" dirty="0" smtClean="0"/>
              <a:t>for safety e-mail alerts.</a:t>
            </a:r>
          </a:p>
          <a:p>
            <a:pPr lvl="1">
              <a:lnSpc>
                <a:spcPct val="130000"/>
              </a:lnSpc>
              <a:spcAft>
                <a:spcPts val="1200"/>
              </a:spcAft>
            </a:pPr>
            <a:r>
              <a:rPr lang="en-US" dirty="0" smtClean="0"/>
              <a:t>Call an assistance center for pre-travel information </a:t>
            </a:r>
            <a:br>
              <a:rPr lang="en-US" dirty="0" smtClean="0"/>
            </a:br>
            <a:r>
              <a:rPr lang="en-US" dirty="0" smtClean="0"/>
              <a:t>(i.e. lost passport and travel security concerns).</a:t>
            </a:r>
          </a:p>
          <a:p>
            <a:pPr lvl="1">
              <a:lnSpc>
                <a:spcPct val="130000"/>
              </a:lnSpc>
              <a:spcAft>
                <a:spcPts val="1200"/>
              </a:spcAft>
            </a:pPr>
            <a:r>
              <a:rPr lang="en-US" dirty="0" smtClean="0"/>
              <a:t>Download the Assistance App.</a:t>
            </a:r>
          </a:p>
          <a:p>
            <a:pPr lvl="1">
              <a:lnSpc>
                <a:spcPct val="130000"/>
              </a:lnSpc>
              <a:spcAft>
                <a:spcPts val="1200"/>
              </a:spcAft>
            </a:pPr>
            <a:endParaRPr lang="en-US" dirty="0"/>
          </a:p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sz="1700" b="1" i="1" dirty="0" smtClean="0">
                <a:solidFill>
                  <a:srgbClr val="742B6E"/>
                </a:solidFill>
              </a:rPr>
              <a:t>Remember</a:t>
            </a:r>
            <a:r>
              <a:rPr lang="en-US" sz="1700" i="1" dirty="0" smtClean="0">
                <a:solidFill>
                  <a:srgbClr val="742B6E"/>
                </a:solidFill>
              </a:rPr>
              <a:t>: </a:t>
            </a:r>
            <a:br>
              <a:rPr lang="en-US" sz="1700" i="1" dirty="0" smtClean="0">
                <a:solidFill>
                  <a:srgbClr val="742B6E"/>
                </a:solidFill>
              </a:rPr>
            </a:br>
            <a:r>
              <a:rPr lang="en-US" sz="1700" i="1" dirty="0" smtClean="0">
                <a:solidFill>
                  <a:srgbClr val="742B6E"/>
                </a:solidFill>
              </a:rPr>
              <a:t>An ounce of prevention is worth a pound of cure.</a:t>
            </a:r>
            <a:endParaRPr lang="en-US" sz="1700" i="1" dirty="0">
              <a:solidFill>
                <a:srgbClr val="742B6E"/>
              </a:solidFill>
            </a:endParaRPr>
          </a:p>
        </p:txBody>
      </p:sp>
      <p:pic>
        <p:nvPicPr>
          <p:cNvPr id="6" name="Picture 5" descr="shutterstock_3634126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465" r="11285" b="6666"/>
          <a:stretch/>
        </p:blipFill>
        <p:spPr>
          <a:xfrm>
            <a:off x="549560" y="1651001"/>
            <a:ext cx="2945822" cy="387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656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391</Words>
  <Application>Microsoft Office PowerPoint</Application>
  <PresentationFormat>On-screen Show (4:3)</PresentationFormat>
  <Paragraphs>71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Slide 1</vt:lpstr>
      <vt:lpstr>Slide 2</vt:lpstr>
      <vt:lpstr>Who is International SOS?</vt:lpstr>
      <vt:lpstr>27 Assistance Centers Worldwide CONVENIENCE: Local medical and security expertise provided globally in any language, anytime 24/7/365.</vt:lpstr>
      <vt:lpstr>International SOS provides</vt:lpstr>
      <vt:lpstr>Stay healthy, safe and secure</vt:lpstr>
      <vt:lpstr>How to reach International SOS</vt:lpstr>
      <vt:lpstr>International SOS Assistance App</vt:lpstr>
      <vt:lpstr>Prepare yourself before traveling</vt:lpstr>
      <vt:lpstr>Stay healthy, safe, and secure while abroad</vt:lpstr>
      <vt:lpstr>Helping you in an emergency</vt:lpstr>
    </vt:vector>
  </TitlesOfParts>
  <Company>Mint Advertising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International SOS</dc:title>
  <dc:creator>Patrick Barcinas</dc:creator>
  <cp:lastModifiedBy>jessica.kemling</cp:lastModifiedBy>
  <cp:revision>56</cp:revision>
  <dcterms:created xsi:type="dcterms:W3CDTF">2014-07-16T18:52:28Z</dcterms:created>
  <dcterms:modified xsi:type="dcterms:W3CDTF">2014-12-24T14:23:28Z</dcterms:modified>
</cp:coreProperties>
</file>