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6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303" r:id="rId11"/>
    <p:sldId id="291" r:id="rId12"/>
    <p:sldId id="304" r:id="rId13"/>
    <p:sldId id="305" r:id="rId14"/>
    <p:sldId id="306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F4696"/>
    <a:srgbClr val="FFFFFF"/>
    <a:srgbClr val="EDEDED"/>
    <a:srgbClr val="232762"/>
    <a:srgbClr val="171D55"/>
    <a:srgbClr val="233E94"/>
    <a:srgbClr val="22268D"/>
    <a:srgbClr val="0B084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6" autoAdjust="0"/>
    <p:restoredTop sz="94692" autoAdjust="0"/>
  </p:normalViewPr>
  <p:slideViewPr>
    <p:cSldViewPr snapToGrid="0">
      <p:cViewPr>
        <p:scale>
          <a:sx n="60" d="100"/>
          <a:sy n="60" d="100"/>
        </p:scale>
        <p:origin x="-2352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EDF79D-F4F6-48C0-B680-FDFEC1EADB0E}" type="datetimeFigureOut">
              <a:rPr lang="en-US"/>
              <a:pPr>
                <a:defRPr/>
              </a:pPr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0F36E9-7D89-4859-A8DE-AC59F03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698582-A071-4B37-A4B7-29669BCCB542}" type="datetimeFigureOut">
              <a:rPr lang="en-GB"/>
              <a:pPr>
                <a:defRPr/>
              </a:pPr>
              <a:t>10/06/2015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6EDC70-86A8-4527-8D6D-02E4CA3756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6067" y="2744599"/>
            <a:ext cx="7772400" cy="1894076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8300" y="4144859"/>
            <a:ext cx="7800975" cy="498393"/>
          </a:xfrm>
          <a:prstGeom prst="rect">
            <a:avLst/>
          </a:prstGeom>
        </p:spPr>
        <p:txBody>
          <a:bodyPr/>
          <a:lstStyle>
            <a:lvl1pPr>
              <a:defRPr sz="2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642" y="413498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642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597600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3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7600" y="27432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6400" y="4136400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fld id="{45BAB8F0-49C8-4F5E-B3D4-72EB65740AA3}" type="slidenum">
              <a:rPr lang="en-US" smtClean="0">
                <a:cs typeface="Arial" panose="020B0604020202020204" pitchFamily="34" charset="0"/>
              </a:rPr>
              <a:pPr algn="ctr" fontAlgn="auto">
                <a:spcAft>
                  <a:spcPts val="0"/>
                </a:spcAft>
                <a:defRPr/>
              </a:pPr>
              <a:t>‹#›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528836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328167"/>
            <a:ext cx="7776864" cy="4415408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50000"/>
              </a:lnSpc>
              <a:buClr>
                <a:srgbClr val="232762"/>
              </a:buClr>
              <a:buFontTx/>
              <a:buBlip>
                <a:blip r:embed="rId3"/>
              </a:buBlip>
              <a:defRPr sz="1800" b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400"/>
            </a:lvl3pPr>
            <a:lvl4pPr>
              <a:defRPr sz="1200"/>
            </a:lvl4pPr>
            <a:lvl5pPr>
              <a:defRPr sz="1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alf text - Half bulle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fld id="{2BE9CFD8-53EE-4B95-A92B-F4867516E92A}" type="slidenum">
              <a:rPr lang="en-US" smtClean="0">
                <a:cs typeface="Arial" panose="020B0604020202020204" pitchFamily="34" charset="0"/>
              </a:rPr>
              <a:pPr algn="ctr" fontAlgn="auto">
                <a:spcAft>
                  <a:spcPts val="0"/>
                </a:spcAft>
                <a:defRPr/>
              </a:pPr>
              <a:t>‹#›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97600" y="2160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7600" y="957461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97600" y="1747267"/>
            <a:ext cx="7776864" cy="1615058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00000"/>
              </a:lnSpc>
              <a:buClr>
                <a:srgbClr val="22268D"/>
              </a:buClr>
              <a:buFontTx/>
              <a:buBlip>
                <a:blip r:embed="rId3"/>
              </a:buBlip>
              <a:defRPr sz="16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97600" y="3400425"/>
            <a:ext cx="7776864" cy="2252092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00000"/>
              </a:lnSpc>
              <a:buClr>
                <a:srgbClr val="232762"/>
              </a:buClr>
              <a:buFontTx/>
              <a:buBlip>
                <a:blip r:embed="rId3"/>
              </a:buBlip>
              <a:defRPr sz="16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 baseline="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Mastertext</a:t>
            </a:r>
            <a:r>
              <a:rPr lang="en-US" dirty="0" smtClean="0"/>
              <a:t>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singl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7"/>
          <p:cNvSpPr txBox="1">
            <a:spLocks/>
          </p:cNvSpPr>
          <p:nvPr userDrawn="1"/>
        </p:nvSpPr>
        <p:spPr>
          <a:xfrm>
            <a:off x="0" y="6627813"/>
            <a:ext cx="361950" cy="2174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fld id="{C47EB1F6-097E-485A-8424-77F6B9D875DE}" type="slidenum">
              <a:rPr lang="en-US" smtClean="0">
                <a:cs typeface="Arial" panose="020B0604020202020204" pitchFamily="34" charset="0"/>
              </a:rPr>
              <a:pPr algn="ctr" fontAlgn="auto">
                <a:spcAft>
                  <a:spcPts val="0"/>
                </a:spcAft>
                <a:defRPr/>
              </a:pPr>
              <a:t>‹#›</a:t>
            </a:fld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8402" y="0"/>
            <a:ext cx="7772400" cy="722511"/>
          </a:xfrm>
          <a:prstGeom prst="rect">
            <a:avLst/>
          </a:prstGeom>
        </p:spPr>
        <p:txBody>
          <a:bodyPr/>
          <a:lstStyle>
            <a:lvl1pPr>
              <a:defRPr sz="340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rgbClr val="A0DBE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7.png"/><Relationship Id="rId2" Type="http://schemas.openxmlformats.org/officeDocument/2006/relationships/hyperlink" Target="http://app.internationalsos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ctrTitle"/>
          </p:nvPr>
        </p:nvSpPr>
        <p:spPr bwMode="auto">
          <a:xfrm>
            <a:off x="596900" y="2743200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Assistance App</a:t>
            </a:r>
          </a:p>
        </p:txBody>
      </p:sp>
      <p:sp>
        <p:nvSpPr>
          <p:cNvPr id="10243" name="Subtitle 4"/>
          <p:cNvSpPr>
            <a:spLocks noGrp="1"/>
          </p:cNvSpPr>
          <p:nvPr>
            <p:ph type="subTitle" idx="1"/>
          </p:nvPr>
        </p:nvSpPr>
        <p:spPr bwMode="auto">
          <a:xfrm>
            <a:off x="623888" y="4135438"/>
            <a:ext cx="7777162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Client Name</a:t>
            </a:r>
          </a:p>
        </p:txBody>
      </p:sp>
      <p:pic>
        <p:nvPicPr>
          <p:cNvPr id="4" name="Picture 3" descr="NEW_ GLOBE_APP_IMAGE_HIGH_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5853" y="4753356"/>
            <a:ext cx="1559228" cy="1828799"/>
          </a:xfrm>
          <a:prstGeom prst="rect">
            <a:avLst/>
          </a:prstGeom>
        </p:spPr>
      </p:pic>
      <p:sp>
        <p:nvSpPr>
          <p:cNvPr id="5" name="Subtitle 4"/>
          <p:cNvSpPr txBox="1">
            <a:spLocks/>
          </p:cNvSpPr>
          <p:nvPr/>
        </p:nvSpPr>
        <p:spPr bwMode="auto">
          <a:xfrm>
            <a:off x="623888" y="4478338"/>
            <a:ext cx="7777162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97300" y="2076450"/>
            <a:ext cx="4889500" cy="34226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COUNTRY GUIDES</a:t>
            </a:r>
            <a:endParaRPr lang="en-US" sz="1400" dirty="0" smtClean="0">
              <a:solidFill>
                <a:srgbClr val="009EC2"/>
              </a:solidFill>
            </a:endParaRPr>
          </a:p>
          <a:p>
            <a:pPr>
              <a:buNone/>
            </a:pPr>
            <a:r>
              <a:rPr lang="en-US" sz="1400" dirty="0" smtClean="0"/>
              <a:t>Mobile-friendly format for easy viewing on the go.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Medical </a:t>
            </a:r>
            <a:r>
              <a:rPr lang="en-US" sz="1400" dirty="0" smtClean="0"/>
              <a:t>information, including vaccinations,</a:t>
            </a:r>
          </a:p>
          <a:p>
            <a:pPr>
              <a:buNone/>
            </a:pPr>
            <a:r>
              <a:rPr lang="en-US" sz="1400" dirty="0" smtClean="0"/>
              <a:t>infectious diseases, medication, food and water</a:t>
            </a:r>
          </a:p>
          <a:p>
            <a:pPr>
              <a:buNone/>
            </a:pPr>
            <a:r>
              <a:rPr lang="en-US" sz="1400" dirty="0" smtClean="0"/>
              <a:t>safety, and cultural tips.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b="1" dirty="0" smtClean="0"/>
              <a:t>Travel and security </a:t>
            </a:r>
            <a:r>
              <a:rPr lang="en-US" sz="1400" dirty="0" smtClean="0"/>
              <a:t>information, including risk</a:t>
            </a:r>
          </a:p>
          <a:p>
            <a:pPr>
              <a:buNone/>
            </a:pPr>
            <a:r>
              <a:rPr lang="en-US" sz="1400" dirty="0" smtClean="0"/>
              <a:t>ratings on 220 countries and 330 cities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UNTRYGU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350" y="364362"/>
            <a:ext cx="2018302" cy="533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97300" y="2076450"/>
            <a:ext cx="4889500" cy="34226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LOGIN BY EMAIL</a:t>
            </a:r>
            <a:endParaRPr lang="en-US" sz="1400" dirty="0" smtClean="0">
              <a:solidFill>
                <a:srgbClr val="009EC2"/>
              </a:solidFill>
            </a:endParaRPr>
          </a:p>
          <a:p>
            <a:pPr>
              <a:buNone/>
            </a:pPr>
            <a:r>
              <a:rPr lang="en-US" sz="1400" dirty="0" smtClean="0"/>
              <a:t>Insert Info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UNTRYGU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350" y="364362"/>
            <a:ext cx="2018302" cy="533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97300" y="2076450"/>
            <a:ext cx="4889500" cy="34226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SAVED COUNTRIES</a:t>
            </a:r>
            <a:endParaRPr lang="en-US" sz="1400" dirty="0" smtClean="0">
              <a:solidFill>
                <a:srgbClr val="009EC2"/>
              </a:solidFill>
            </a:endParaRPr>
          </a:p>
          <a:p>
            <a:pPr>
              <a:buNone/>
            </a:pPr>
            <a:r>
              <a:rPr lang="en-US" sz="1400" dirty="0" smtClean="0"/>
              <a:t>Insert info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UNTRYGU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350" y="364362"/>
            <a:ext cx="2018301" cy="533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97300" y="2076450"/>
            <a:ext cx="4889500" cy="34226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UPDATE PASSWORD</a:t>
            </a:r>
            <a:endParaRPr lang="en-US" sz="1400" dirty="0" smtClean="0">
              <a:solidFill>
                <a:srgbClr val="009EC2"/>
              </a:solidFill>
            </a:endParaRPr>
          </a:p>
          <a:p>
            <a:pPr>
              <a:buNone/>
            </a:pPr>
            <a:r>
              <a:rPr lang="en-US" sz="1400" dirty="0" smtClean="0"/>
              <a:t>Insert Info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UNTRYGU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350" y="364362"/>
            <a:ext cx="2018301" cy="533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97300" y="2076450"/>
            <a:ext cx="4889500" cy="34226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ITINERARY</a:t>
            </a:r>
            <a:endParaRPr lang="en-US" sz="1400" dirty="0" smtClean="0">
              <a:solidFill>
                <a:srgbClr val="009EC2"/>
              </a:solidFill>
            </a:endParaRPr>
          </a:p>
          <a:p>
            <a:pPr>
              <a:buNone/>
            </a:pPr>
            <a:r>
              <a:rPr lang="en-US" sz="1400" dirty="0" smtClean="0"/>
              <a:t>Insert Info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COUNTRYGU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9350" y="364362"/>
            <a:ext cx="2018301" cy="5332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N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3980" y="0"/>
            <a:ext cx="2284325" cy="603504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49428" y="1095375"/>
            <a:ext cx="4741672" cy="47625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Call Us Now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Calls the nearest Assistance Center if you need routine advice or assistance during an emergency.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Check In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Allows your travelers to ‘check-in’ so you know where they are in case of an emergency 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(only available to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TravelTracker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clients).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Saved Countries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Save your favorite or frequently traveled to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countries for quick access.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Global Information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Special advisories that effect multiple regions </a:t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around the world</a:t>
            </a: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Elbow Connector 7"/>
          <p:cNvCxnSpPr/>
          <p:nvPr/>
        </p:nvCxnSpPr>
        <p:spPr>
          <a:xfrm flipV="1">
            <a:off x="5000625" y="1304544"/>
            <a:ext cx="1327023" cy="480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7"/>
          <p:cNvCxnSpPr/>
          <p:nvPr/>
        </p:nvCxnSpPr>
        <p:spPr>
          <a:xfrm flipV="1">
            <a:off x="4981575" y="1752600"/>
            <a:ext cx="1362075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4943475" y="2145792"/>
            <a:ext cx="1359789" cy="16356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7"/>
          <p:cNvCxnSpPr/>
          <p:nvPr/>
        </p:nvCxnSpPr>
        <p:spPr>
          <a:xfrm flipV="1">
            <a:off x="4953000" y="2581276"/>
            <a:ext cx="1371600" cy="23145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Menu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EN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3980" y="0"/>
            <a:ext cx="2284325" cy="603504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49428" y="1533525"/>
            <a:ext cx="4741672" cy="4324350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en-US" sz="2400" dirty="0" smtClean="0"/>
              <a:t>Our Clinics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Access to information on International SOS</a:t>
            </a:r>
            <a:br>
              <a:rPr lang="en-US" sz="1400" dirty="0" smtClean="0"/>
            </a:br>
            <a:r>
              <a:rPr lang="en-US" sz="1400" dirty="0" smtClean="0"/>
              <a:t>operated clinics.</a:t>
            </a:r>
          </a:p>
          <a:p>
            <a:pPr algn="r">
              <a:buNone/>
            </a:pPr>
            <a:endParaRPr lang="en-US" sz="1400" dirty="0" smtClean="0"/>
          </a:p>
          <a:p>
            <a:pPr algn="r">
              <a:buNone/>
            </a:pPr>
            <a:r>
              <a:rPr lang="en-US" sz="2400" dirty="0" smtClean="0"/>
              <a:t>Settings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Update your profile, push notifications,</a:t>
            </a:r>
            <a:br>
              <a:rPr lang="en-US" sz="1400" dirty="0" smtClean="0"/>
            </a:br>
            <a:r>
              <a:rPr lang="en-US" sz="1400" dirty="0" smtClean="0"/>
              <a:t>and other settings.</a:t>
            </a:r>
          </a:p>
          <a:p>
            <a:pPr algn="r">
              <a:buNone/>
            </a:pPr>
            <a:endParaRPr lang="en-US" sz="1400" i="1" dirty="0" smtClean="0"/>
          </a:p>
          <a:p>
            <a:pPr algn="r">
              <a:buNone/>
            </a:pPr>
            <a:r>
              <a:rPr lang="en-US" sz="2400" dirty="0" smtClean="0"/>
              <a:t>Feedback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Send us your feedback on our App.</a:t>
            </a:r>
          </a:p>
          <a:p>
            <a:pPr algn="r">
              <a:buNone/>
            </a:pPr>
            <a:endParaRPr lang="en-US" sz="1400" i="1" dirty="0" smtClean="0"/>
          </a:p>
          <a:p>
            <a:pPr algn="r">
              <a:buNone/>
            </a:pPr>
            <a:r>
              <a:rPr lang="en-US" sz="2400" dirty="0" smtClean="0"/>
              <a:t>Log Out</a:t>
            </a:r>
            <a:endParaRPr lang="en-US" sz="2400" i="1" dirty="0" smtClean="0"/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Elbow Connector 7"/>
          <p:cNvCxnSpPr/>
          <p:nvPr/>
        </p:nvCxnSpPr>
        <p:spPr>
          <a:xfrm>
            <a:off x="4943475" y="1771650"/>
            <a:ext cx="1390650" cy="1143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7"/>
          <p:cNvCxnSpPr/>
          <p:nvPr/>
        </p:nvCxnSpPr>
        <p:spPr>
          <a:xfrm>
            <a:off x="4981575" y="2771775"/>
            <a:ext cx="1362075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flipV="1">
            <a:off x="4943475" y="3686175"/>
            <a:ext cx="1371600" cy="952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7"/>
          <p:cNvCxnSpPr/>
          <p:nvPr/>
        </p:nvCxnSpPr>
        <p:spPr>
          <a:xfrm flipV="1">
            <a:off x="4972050" y="4457700"/>
            <a:ext cx="1390650" cy="123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Menu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Implementation &amp; Support</a:t>
            </a:r>
          </a:p>
        </p:txBody>
      </p:sp>
      <p:sp>
        <p:nvSpPr>
          <p:cNvPr id="14340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3009900" y="1104900"/>
            <a:ext cx="5543550" cy="4676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600" dirty="0" smtClean="0"/>
              <a:t>WE HAVE A DEDICATED SUPPORT TEAM THAT CAN:</a:t>
            </a:r>
            <a:br>
              <a:rPr lang="en-US" sz="1600" dirty="0" smtClean="0"/>
            </a:br>
            <a:endParaRPr lang="en-US" sz="1600" dirty="0" smtClean="0"/>
          </a:p>
          <a:p>
            <a:pPr>
              <a:spcBef>
                <a:spcPct val="0"/>
              </a:spcBef>
            </a:pPr>
            <a:r>
              <a:rPr lang="en-US" sz="1400" dirty="0" smtClean="0"/>
              <a:t>Work with you to ensure a smooth implementation of the App and maximize take-up</a:t>
            </a:r>
            <a:br>
              <a:rPr lang="en-US" sz="1400" dirty="0" smtClean="0"/>
            </a:br>
            <a:endParaRPr lang="en-GB" sz="1400" dirty="0" smtClean="0"/>
          </a:p>
          <a:p>
            <a:pPr>
              <a:spcBef>
                <a:spcPct val="0"/>
              </a:spcBef>
            </a:pPr>
            <a:r>
              <a:rPr lang="en-US" sz="1400" dirty="0" smtClean="0"/>
              <a:t>Provide support documentation that you can tailor to give your travelers and expatriates all the information and support they need to download and use the App</a:t>
            </a:r>
            <a:br>
              <a:rPr lang="en-US" sz="1400" dirty="0" smtClean="0"/>
            </a:br>
            <a:endParaRPr lang="en-GB" sz="1400" dirty="0" smtClean="0"/>
          </a:p>
          <a:p>
            <a:pPr>
              <a:spcBef>
                <a:spcPct val="0"/>
              </a:spcBef>
            </a:pPr>
            <a:r>
              <a:rPr lang="en-US" sz="1400" dirty="0" smtClean="0"/>
              <a:t>Can work with you and your IT department to manage any technical issues</a:t>
            </a:r>
          </a:p>
          <a:p>
            <a:pPr>
              <a:spcBef>
                <a:spcPct val="0"/>
              </a:spcBef>
            </a:pPr>
            <a:endParaRPr lang="en-US" sz="1400" dirty="0" smtClean="0"/>
          </a:p>
          <a:p>
            <a:pPr>
              <a:spcBef>
                <a:spcPct val="0"/>
              </a:spcBef>
            </a:pPr>
            <a:r>
              <a:rPr lang="en-US" sz="1400" dirty="0" smtClean="0"/>
              <a:t>App Support can be reached by emailing them at </a:t>
            </a:r>
            <a:r>
              <a:rPr lang="en-US" sz="1400" b="1" dirty="0" smtClean="0"/>
              <a:t>app@internationalsos.com</a:t>
            </a:r>
            <a:endParaRPr lang="en-GB" sz="1400" b="1" dirty="0" smtClean="0"/>
          </a:p>
        </p:txBody>
      </p:sp>
      <p:pic>
        <p:nvPicPr>
          <p:cNvPr id="6" name="Picture 2" descr="http://www.sirkit.ca/images/cool/supportTeam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492"/>
          <a:stretch>
            <a:fillRect/>
          </a:stretch>
        </p:blipFill>
        <p:spPr bwMode="auto">
          <a:xfrm>
            <a:off x="279400" y="1800226"/>
            <a:ext cx="2600325" cy="2191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age.made-in-china.com/2f0j00NBMTEUmKfkpZ/17-inch-LCD-Monitor-LM1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0775" y="738105"/>
            <a:ext cx="4213225" cy="3541985"/>
          </a:xfrm>
          <a:prstGeom prst="rect">
            <a:avLst/>
          </a:prstGeom>
          <a:noFill/>
        </p:spPr>
      </p:pic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Promoting the Assistance App</a:t>
            </a:r>
          </a:p>
        </p:txBody>
      </p:sp>
      <p:pic>
        <p:nvPicPr>
          <p:cNvPr id="8" name="Picture 7" descr="scholastic 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439" y="654666"/>
            <a:ext cx="3492180" cy="4500918"/>
          </a:xfrm>
          <a:prstGeom prst="rect">
            <a:avLst/>
          </a:prstGeom>
          <a:effectLst>
            <a:outerShdw blurRad="57150" dist="38100" dir="7560000" algn="ctr" rotWithShape="0">
              <a:srgbClr val="000000">
                <a:alpha val="20000"/>
              </a:srgbClr>
            </a:outerShdw>
          </a:effectLst>
          <a:scene3d>
            <a:camera prst="perspectiveAbove" fov="3900000"/>
            <a:lightRig rig="threePt" dir="t"/>
          </a:scene3d>
          <a:sp3d>
            <a:bevelT/>
          </a:sp3d>
        </p:spPr>
      </p:pic>
      <p:pic>
        <p:nvPicPr>
          <p:cNvPr id="13" name="Picture 12" descr="Email 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5020" y="1056290"/>
            <a:ext cx="3086529" cy="2333296"/>
          </a:xfrm>
          <a:prstGeom prst="rect">
            <a:avLst/>
          </a:prstGeom>
        </p:spPr>
      </p:pic>
      <p:pic>
        <p:nvPicPr>
          <p:cNvPr id="7" name="Picture 6" descr="Card 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5881" y="3155809"/>
            <a:ext cx="4458130" cy="3046389"/>
          </a:xfrm>
          <a:prstGeom prst="rect">
            <a:avLst/>
          </a:prstGeom>
          <a:effectLst>
            <a:outerShdw blurRad="57150" dist="38100" dir="7560000" algn="ctr" rotWithShape="0">
              <a:srgbClr val="000000">
                <a:alpha val="20000"/>
              </a:srgbClr>
            </a:outerShd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Outlook Email Template</a:t>
            </a:r>
          </a:p>
        </p:txBody>
      </p:sp>
      <p:sp>
        <p:nvSpPr>
          <p:cNvPr id="14340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647699" y="1828800"/>
            <a:ext cx="4162425" cy="14858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b="1" dirty="0" smtClean="0"/>
              <a:t>Email campaign </a:t>
            </a:r>
            <a:r>
              <a:rPr lang="en-US" sz="1400" dirty="0" smtClean="0"/>
              <a:t>from a senior person to your  international travelers and expatriates describing your partnership with International SOS and encouraging them to download the App.</a:t>
            </a:r>
          </a:p>
        </p:txBody>
      </p:sp>
      <p:pic>
        <p:nvPicPr>
          <p:cNvPr id="7" name="Picture 6" descr="Email S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8117" y="1124644"/>
            <a:ext cx="3914383" cy="447536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Agenda</a:t>
            </a:r>
          </a:p>
        </p:txBody>
      </p:sp>
      <p:sp>
        <p:nvSpPr>
          <p:cNvPr id="14340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4054475" y="1366838"/>
            <a:ext cx="4146550" cy="441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2000" dirty="0" smtClean="0"/>
              <a:t>What is the Assistance App?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Benefits to your Organization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How the App Works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Implementation &amp; Support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Promoting the Assistance App</a:t>
            </a:r>
          </a:p>
        </p:txBody>
      </p:sp>
      <p:pic>
        <p:nvPicPr>
          <p:cNvPr id="5" name="Picture 4" descr="COUNTRYGU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903" y="859991"/>
            <a:ext cx="1880035" cy="4966931"/>
          </a:xfrm>
          <a:prstGeom prst="rect">
            <a:avLst/>
          </a:prstGeom>
        </p:spPr>
      </p:pic>
      <p:pic>
        <p:nvPicPr>
          <p:cNvPr id="6" name="Picture 5" descr="HOME_TRANSPAREN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7635" y="1656935"/>
            <a:ext cx="1608702" cy="42500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Postcard-sized Handout</a:t>
            </a:r>
          </a:p>
        </p:txBody>
      </p:sp>
      <p:pic>
        <p:nvPicPr>
          <p:cNvPr id="8" name="Picture 7" descr="Card 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4663" y="1204732"/>
            <a:ext cx="6498733" cy="44408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Promoting the Assistance App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647699" y="1828800"/>
            <a:ext cx="4162425" cy="14858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dirty="0" smtClean="0"/>
              <a:t>Our new </a:t>
            </a:r>
            <a:r>
              <a:rPr lang="en-US" sz="1400" b="1" dirty="0" smtClean="0"/>
              <a:t>Pre-trip Advisories </a:t>
            </a:r>
            <a:r>
              <a:rPr lang="en-US" sz="1400" dirty="0" smtClean="0"/>
              <a:t>promote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dirty="0" smtClean="0"/>
              <a:t>the Assistance App </a:t>
            </a:r>
            <a:r>
              <a:rPr lang="en-US" sz="1200" i="1" dirty="0" smtClean="0"/>
              <a:t>(</a:t>
            </a:r>
            <a:r>
              <a:rPr lang="en-US" sz="1200" i="1" dirty="0" err="1" smtClean="0"/>
              <a:t>TravelTracker</a:t>
            </a:r>
            <a:r>
              <a:rPr lang="en-US" sz="1200" i="1" dirty="0" smtClean="0"/>
              <a:t> clients only)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4873481" y="1203325"/>
            <a:ext cx="3186834" cy="4597400"/>
            <a:chOff x="4873481" y="1308100"/>
            <a:chExt cx="3186834" cy="4597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945" t="15058" r="28791"/>
            <a:stretch>
              <a:fillRect/>
            </a:stretch>
          </p:blipFill>
          <p:spPr bwMode="auto">
            <a:xfrm>
              <a:off x="4873481" y="1308100"/>
              <a:ext cx="3186834" cy="4597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7483318" y="3432075"/>
              <a:ext cx="418246" cy="168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2781300" y="2409825"/>
            <a:ext cx="4524375" cy="12001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Promoting the Assistance App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647699" y="1828800"/>
            <a:ext cx="2686051" cy="14858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b="1" dirty="0" smtClean="0"/>
              <a:t>Add a button </a:t>
            </a:r>
            <a:r>
              <a:rPr lang="en-US" sz="1400" dirty="0" smtClean="0"/>
              <a:t>to download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dirty="0" smtClean="0"/>
              <a:t>the Assistance App to your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400" dirty="0" smtClean="0"/>
              <a:t>International SOS Portal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44284" y="1473200"/>
            <a:ext cx="5382215" cy="3327400"/>
            <a:chOff x="3444284" y="1473200"/>
            <a:chExt cx="5382215" cy="33274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0442" t="11970" r="11952" b="25621"/>
            <a:stretch>
              <a:fillRect/>
            </a:stretch>
          </p:blipFill>
          <p:spPr bwMode="auto">
            <a:xfrm>
              <a:off x="3444284" y="1473200"/>
              <a:ext cx="5382215" cy="332740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7518400" y="3086100"/>
              <a:ext cx="1231900" cy="647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2781300" y="2409825"/>
            <a:ext cx="4876800" cy="145732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Spot the Risk Travel Challenge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571500" y="1828800"/>
            <a:ext cx="3028949" cy="2228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 smtClean="0"/>
              <a:t>Promote your International SOS program and the Assistance App by having your travelers and expatriates play the fun and educational </a:t>
            </a:r>
            <a:r>
              <a:rPr lang="en-US" sz="1400" b="1" dirty="0" smtClean="0"/>
              <a:t>Spot the Risk Travel Challenge.</a:t>
            </a:r>
            <a:endParaRPr lang="en-US" sz="14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 smtClean="0"/>
              <a:t>www.spottherisk.com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9892" b="6481"/>
          <a:stretch>
            <a:fillRect/>
          </a:stretch>
        </p:blipFill>
        <p:spPr bwMode="auto">
          <a:xfrm>
            <a:off x="3182299" y="1295400"/>
            <a:ext cx="5669601" cy="364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Access Assistance App Collateral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571500" y="1828800"/>
            <a:ext cx="3028949" cy="2228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400" dirty="0" smtClean="0"/>
              <a:t>The </a:t>
            </a:r>
            <a:r>
              <a:rPr lang="en-US" sz="1400" b="1" dirty="0" smtClean="0"/>
              <a:t>Client Toolkit </a:t>
            </a:r>
            <a:r>
              <a:rPr lang="en-US" sz="1400" dirty="0" smtClean="0"/>
              <a:t>has been updated with collateral for you to promote the App amongst your international travelers and expatriates.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 smtClean="0"/>
              <a:t>All of the materials mentioned in this presentation are available to download, customize, and distribute.</a:t>
            </a:r>
          </a:p>
        </p:txBody>
      </p:sp>
      <p:pic>
        <p:nvPicPr>
          <p:cNvPr id="6" name="Picture 5" descr="Toolkit 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3356" y="1019175"/>
            <a:ext cx="5128192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Download the Assistance App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647700" y="1047750"/>
            <a:ext cx="8153400" cy="2990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r>
              <a:rPr lang="en-GB" sz="1400" dirty="0" smtClean="0"/>
              <a:t>The App is a service benefit and is </a:t>
            </a:r>
            <a:r>
              <a:rPr lang="en-GB" sz="1400" b="1" dirty="0" smtClean="0"/>
              <a:t>available as part of your membership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 smtClean="0"/>
          </a:p>
          <a:p>
            <a:pPr>
              <a:spcBef>
                <a:spcPct val="0"/>
              </a:spcBef>
            </a:pPr>
            <a:r>
              <a:rPr lang="en-GB" sz="1400" dirty="0" smtClean="0"/>
              <a:t>Open your Smartphone’s browser and go to: </a:t>
            </a:r>
            <a:r>
              <a:rPr lang="en-GB" sz="1400" dirty="0" smtClean="0">
                <a:solidFill>
                  <a:srgbClr val="009EC2"/>
                </a:solidFill>
                <a:hlinkClick r:id="rId2"/>
              </a:rPr>
              <a:t>app.internationalsos.com</a:t>
            </a:r>
            <a:endParaRPr lang="en-GB" sz="1400" dirty="0" smtClean="0">
              <a:solidFill>
                <a:srgbClr val="009EC2"/>
              </a:solidFill>
            </a:endParaRPr>
          </a:p>
          <a:p>
            <a:pPr>
              <a:spcBef>
                <a:spcPct val="0"/>
              </a:spcBef>
            </a:pPr>
            <a:endParaRPr lang="en-GB" sz="1400" dirty="0" smtClean="0"/>
          </a:p>
          <a:p>
            <a:pPr>
              <a:spcBef>
                <a:spcPct val="0"/>
              </a:spcBef>
            </a:pPr>
            <a:endParaRPr lang="en-GB" sz="1400" dirty="0" smtClean="0"/>
          </a:p>
          <a:p>
            <a:pPr>
              <a:spcBef>
                <a:spcPct val="0"/>
              </a:spcBef>
            </a:pPr>
            <a:r>
              <a:rPr lang="en-GB" sz="1400" dirty="0" smtClean="0"/>
              <a:t>Once downloaded, launch the App and login using your </a:t>
            </a:r>
          </a:p>
          <a:p>
            <a:pPr>
              <a:spcBef>
                <a:spcPct val="0"/>
              </a:spcBef>
              <a:buNone/>
            </a:pPr>
            <a:r>
              <a:rPr lang="en-GB" sz="1400" dirty="0" smtClean="0"/>
              <a:t>	International SOS Membership Number</a:t>
            </a:r>
            <a:endParaRPr lang="en-GB" sz="1400" b="1" dirty="0" smtClean="0">
              <a:solidFill>
                <a:srgbClr val="009EC2"/>
              </a:solidFill>
            </a:endParaRPr>
          </a:p>
        </p:txBody>
      </p:sp>
      <p:pic>
        <p:nvPicPr>
          <p:cNvPr id="5" name="Picture 4" descr="NEW_ GLOBE_APP_IMAGE_HIGH_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3047" y="2762382"/>
            <a:ext cx="2354852" cy="310896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750" y="2214563"/>
            <a:ext cx="9144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550" y="2221706"/>
            <a:ext cx="914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3350" y="2264569"/>
            <a:ext cx="914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Windows_Store.png"/>
          <p:cNvPicPr>
            <a:picLocks noChangeAspect="1"/>
          </p:cNvPicPr>
          <p:nvPr/>
        </p:nvPicPr>
        <p:blipFill>
          <a:blip r:embed="rId7" cstate="print">
            <a:lum bright="21000"/>
          </a:blip>
          <a:stretch>
            <a:fillRect/>
          </a:stretch>
        </p:blipFill>
        <p:spPr>
          <a:xfrm>
            <a:off x="5273787" y="2219325"/>
            <a:ext cx="1028312" cy="3237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What is the Assistance App?</a:t>
            </a:r>
          </a:p>
        </p:txBody>
      </p:sp>
      <p:sp>
        <p:nvSpPr>
          <p:cNvPr id="14340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4054475" y="1366838"/>
            <a:ext cx="4470400" cy="44148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1400" b="1" dirty="0" smtClean="0"/>
              <a:t>An essential tool for any employee on the move so they can make the most of their International SOS membership. </a:t>
            </a:r>
            <a:r>
              <a:rPr lang="en-US" sz="1400" dirty="0" smtClean="0"/>
              <a:t>With the Assistance App, travelers and expatriates have a world of capability in their hand - it is the only medical and travel security app integrated into a global assistance infrastructure.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Having mobile access to travel security and health information, </a:t>
            </a:r>
            <a:r>
              <a:rPr lang="en-US" sz="1400" b="1" dirty="0" smtClean="0"/>
              <a:t>employees can make informed, thoughtful decisions</a:t>
            </a:r>
            <a:r>
              <a:rPr lang="en-US" sz="1400" dirty="0" smtClean="0"/>
              <a:t> on critical health and safety issues that may affect their wellbeing.</a:t>
            </a:r>
          </a:p>
        </p:txBody>
      </p:sp>
      <p:pic>
        <p:nvPicPr>
          <p:cNvPr id="7" name="Picture 6" descr="MEN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0313" y="963168"/>
            <a:ext cx="1834382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Benefits to your Organization</a:t>
            </a:r>
          </a:p>
        </p:txBody>
      </p:sp>
      <p:sp>
        <p:nvSpPr>
          <p:cNvPr id="14340" name="Text Placeholder 8"/>
          <p:cNvSpPr>
            <a:spLocks noGrp="1"/>
          </p:cNvSpPr>
          <p:nvPr>
            <p:ph type="body" sz="quarter" idx="13"/>
          </p:nvPr>
        </p:nvSpPr>
        <p:spPr bwMode="auto">
          <a:xfrm>
            <a:off x="3009900" y="1104900"/>
            <a:ext cx="5191125" cy="4676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760" lvl="0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Promote the value of International SOS membership and demonstrate that you </a:t>
            </a:r>
            <a:r>
              <a:rPr lang="en-US" sz="1500" b="1" dirty="0" smtClean="0"/>
              <a:t>play a key role in keeping them healthy, safe and secure</a:t>
            </a:r>
            <a:r>
              <a:rPr lang="en-US" sz="1500" dirty="0" smtClean="0"/>
              <a:t> while they travel or live abroad</a:t>
            </a:r>
          </a:p>
          <a:p>
            <a:pPr marL="365760"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500" dirty="0" smtClean="0"/>
              <a:t>  </a:t>
            </a:r>
          </a:p>
          <a:p>
            <a:pPr marL="365760" lvl="0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Give your travelers and expatriates </a:t>
            </a:r>
            <a:r>
              <a:rPr lang="en-US" sz="1500" b="1" dirty="0" smtClean="0"/>
              <a:t>seamless integration with our Assistance Center network and assistance services </a:t>
            </a:r>
            <a:r>
              <a:rPr lang="en-US" sz="1500" dirty="0" smtClean="0"/>
              <a:t>to shorten response times and accelerate each member’s access to immediate help and assistance whenever they need it</a:t>
            </a:r>
          </a:p>
          <a:p>
            <a:pPr marL="365760" lvl="0">
              <a:lnSpc>
                <a:spcPct val="100000"/>
              </a:lnSpc>
              <a:spcBef>
                <a:spcPts val="0"/>
              </a:spcBef>
            </a:pPr>
            <a:endParaRPr lang="en-US" sz="1500" dirty="0" smtClean="0"/>
          </a:p>
          <a:p>
            <a:pPr marL="365760" lvl="0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Empower your </a:t>
            </a:r>
            <a:r>
              <a:rPr lang="en-US" sz="1500" b="1" dirty="0" smtClean="0"/>
              <a:t>travelers and expatriates to make thoughtful decisions</a:t>
            </a:r>
            <a:r>
              <a:rPr lang="en-US" sz="1500" dirty="0" smtClean="0"/>
              <a:t> so they look after their safety and wellbeing while on the move</a:t>
            </a:r>
          </a:p>
          <a:p>
            <a:pPr marL="365760" lvl="0">
              <a:lnSpc>
                <a:spcPct val="100000"/>
              </a:lnSpc>
              <a:spcBef>
                <a:spcPts val="0"/>
              </a:spcBef>
            </a:pPr>
            <a:endParaRPr lang="en-US" sz="1500" dirty="0" smtClean="0"/>
          </a:p>
          <a:p>
            <a:pPr marL="365760" lvl="0">
              <a:lnSpc>
                <a:spcPct val="100000"/>
              </a:lnSpc>
              <a:spcBef>
                <a:spcPts val="0"/>
              </a:spcBef>
            </a:pPr>
            <a:r>
              <a:rPr lang="en-US" sz="1500" dirty="0" smtClean="0"/>
              <a:t>Enhance compliance with </a:t>
            </a:r>
            <a:r>
              <a:rPr lang="en-US" sz="1500" b="1" dirty="0" smtClean="0"/>
              <a:t>your travel security policies</a:t>
            </a:r>
          </a:p>
          <a:p>
            <a:pPr marL="365760">
              <a:lnSpc>
                <a:spcPct val="100000"/>
              </a:lnSpc>
              <a:spcBef>
                <a:spcPts val="0"/>
              </a:spcBef>
            </a:pPr>
            <a:endParaRPr lang="en-GB" sz="1500" dirty="0" smtClean="0"/>
          </a:p>
          <a:p>
            <a:pPr marL="365760">
              <a:lnSpc>
                <a:spcPct val="100000"/>
              </a:lnSpc>
              <a:spcBef>
                <a:spcPts val="0"/>
              </a:spcBef>
            </a:pPr>
            <a:r>
              <a:rPr lang="en-GB" sz="1500" dirty="0" smtClean="0"/>
              <a:t>Help your travelers and expatriates understand </a:t>
            </a:r>
            <a:r>
              <a:rPr lang="en-GB" sz="1500" b="1" dirty="0" smtClean="0"/>
              <a:t>how to use their membership</a:t>
            </a:r>
          </a:p>
        </p:txBody>
      </p:sp>
      <p:pic>
        <p:nvPicPr>
          <p:cNvPr id="5" name="Picture 4" descr="COUNTRYGU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903" y="859991"/>
            <a:ext cx="1880035" cy="49669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ctrTitle"/>
          </p:nvPr>
        </p:nvSpPr>
        <p:spPr bwMode="auto">
          <a:xfrm>
            <a:off x="596900" y="22225"/>
            <a:ext cx="7772400" cy="7223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Assistance App Availability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002783" y="4848374"/>
            <a:ext cx="14798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BlackBerry</a:t>
            </a:r>
          </a:p>
          <a:p>
            <a:pPr algn="ctr"/>
            <a:r>
              <a:rPr lang="en-GB" dirty="0"/>
              <a:t>OS </a:t>
            </a:r>
            <a:r>
              <a:rPr lang="en-GB" dirty="0" smtClean="0"/>
              <a:t>6.0 – 7.0</a:t>
            </a:r>
            <a:endParaRPr lang="en-GB" dirty="0"/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5023652" y="4829175"/>
            <a:ext cx="19159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iPhone</a:t>
            </a:r>
          </a:p>
          <a:p>
            <a:pPr algn="ctr"/>
            <a:r>
              <a:rPr lang="en-GB" dirty="0" err="1"/>
              <a:t>iOS</a:t>
            </a:r>
            <a:r>
              <a:rPr lang="en-GB" dirty="0"/>
              <a:t> 4 and higher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542636" y="4829324"/>
            <a:ext cx="2056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/>
              <a:t>Android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OS 2.3 </a:t>
            </a:r>
            <a:r>
              <a:rPr lang="en-GB" dirty="0"/>
              <a:t>and higher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5528" y="5449491"/>
            <a:ext cx="914400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406" y="5450284"/>
            <a:ext cx="9144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3922" y="5474097"/>
            <a:ext cx="9144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Assistance_App_Blackberr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2566" y="1516599"/>
            <a:ext cx="1926986" cy="3254465"/>
          </a:xfrm>
          <a:prstGeom prst="rect">
            <a:avLst/>
          </a:prstGeom>
        </p:spPr>
      </p:pic>
      <p:pic>
        <p:nvPicPr>
          <p:cNvPr id="15" name="Picture 14" descr="android_im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1236215"/>
            <a:ext cx="2097024" cy="3624336"/>
          </a:xfrm>
          <a:prstGeom prst="rect">
            <a:avLst/>
          </a:prstGeom>
        </p:spPr>
      </p:pic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6910158" y="4838849"/>
            <a:ext cx="20569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/>
              <a:t>Windows</a:t>
            </a:r>
          </a:p>
          <a:p>
            <a:pPr algn="ctr"/>
            <a:r>
              <a:rPr lang="en-US" dirty="0" smtClean="0"/>
              <a:t>OS 8.0 and higher</a:t>
            </a:r>
            <a:endParaRPr lang="en-GB" dirty="0"/>
          </a:p>
        </p:txBody>
      </p:sp>
      <p:pic>
        <p:nvPicPr>
          <p:cNvPr id="17" name="Picture 16" descr="Windows_Store.png"/>
          <p:cNvPicPr>
            <a:picLocks noChangeAspect="1"/>
          </p:cNvPicPr>
          <p:nvPr/>
        </p:nvPicPr>
        <p:blipFill>
          <a:blip r:embed="rId7" cstate="print">
            <a:lum bright="21000"/>
          </a:blip>
          <a:stretch>
            <a:fillRect/>
          </a:stretch>
        </p:blipFill>
        <p:spPr>
          <a:xfrm>
            <a:off x="7464537" y="5457825"/>
            <a:ext cx="1028312" cy="323728"/>
          </a:xfrm>
          <a:prstGeom prst="rect">
            <a:avLst/>
          </a:prstGeom>
        </p:spPr>
      </p:pic>
      <p:pic>
        <p:nvPicPr>
          <p:cNvPr id="18" name="Picture 17" descr="Assistance_App_Windows_Pho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56252" y="1568323"/>
            <a:ext cx="1819907" cy="3172704"/>
          </a:xfrm>
          <a:prstGeom prst="rect">
            <a:avLst/>
          </a:prstGeom>
        </p:spPr>
      </p:pic>
      <p:pic>
        <p:nvPicPr>
          <p:cNvPr id="19" name="Picture 18" descr="iphone5-frame-iso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90901" y="1381125"/>
            <a:ext cx="1776170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LOG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717" y="131644"/>
            <a:ext cx="2242353" cy="5924152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97300" y="694631"/>
            <a:ext cx="4889500" cy="46044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JUST CALL VIDEO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Play the “Just Call” video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examples on why 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call our assistance centers. The video is available 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multiple different languages.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LOGIN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After you download and launch the App you will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need to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enter your International SOS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Membership Number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login.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Select “ON”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next to Remember so you don’t have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type in the Membership number each time you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login.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Select “Help or Call for Assistance”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if you have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forgotten your Membership Number or if you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 quickly call the Assistance Center.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10800000" flipV="1">
            <a:off x="2540000" y="966978"/>
            <a:ext cx="1295400" cy="1204722"/>
          </a:xfrm>
          <a:prstGeom prst="bentConnector3">
            <a:avLst>
              <a:gd name="adj1" fmla="val 4313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0800000" flipV="1">
            <a:off x="2389633" y="2400299"/>
            <a:ext cx="1448943" cy="736091"/>
          </a:xfrm>
          <a:prstGeom prst="bentConnector3">
            <a:avLst>
              <a:gd name="adj1" fmla="val 3816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2479043" y="3432049"/>
            <a:ext cx="1264283" cy="292227"/>
          </a:xfrm>
          <a:prstGeom prst="bentConnector3">
            <a:avLst>
              <a:gd name="adj1" fmla="val 3643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2550162" y="4003551"/>
            <a:ext cx="1240788" cy="768475"/>
          </a:xfrm>
          <a:prstGeom prst="bentConnector3">
            <a:avLst>
              <a:gd name="adj1" fmla="val 43091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792" y="91565"/>
            <a:ext cx="2279904" cy="602335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797300" y="551756"/>
            <a:ext cx="4889500" cy="49473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ACCESS THE MENU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Click here to access additional features including settings, push notifications, and your favorites.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CHECK-IN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Quick access to ‘check-in’ to your location. 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onlyavailable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TravelTracker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customers)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ALERTS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Instant access to the 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latest medical and security alerts for your current location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from International SOS and Control Risks.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CALL FOR ASSISTANCE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If you need routine advice or assistance during an emergency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click on the ‘Call for Assistance’ button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The call will be directed to the nearest International SOS assistance center.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Elbow Connector 9"/>
          <p:cNvCxnSpPr/>
          <p:nvPr/>
        </p:nvCxnSpPr>
        <p:spPr>
          <a:xfrm rot="10800000" flipV="1">
            <a:off x="1190625" y="809623"/>
            <a:ext cx="2628902" cy="495301"/>
          </a:xfrm>
          <a:prstGeom prst="bentConnector3">
            <a:avLst>
              <a:gd name="adj1" fmla="val 2717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2428875" y="1562101"/>
            <a:ext cx="1371602" cy="3714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>
            <a:off x="2438400" y="2363724"/>
            <a:ext cx="1371600" cy="7604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0800000" flipV="1">
            <a:off x="2511555" y="4505325"/>
            <a:ext cx="1307971" cy="34632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97300" y="2076450"/>
            <a:ext cx="4889500" cy="34226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dirty="0" smtClean="0"/>
              <a:t>ALERTS</a:t>
            </a:r>
          </a:p>
          <a:p>
            <a:pPr lvl="0">
              <a:buNone/>
            </a:pPr>
            <a:r>
              <a:rPr lang="en-GB" sz="1400" dirty="0" smtClean="0"/>
              <a:t>Instant access to the </a:t>
            </a:r>
            <a:r>
              <a:rPr lang="en-GB" sz="1400" b="1" dirty="0" smtClean="0"/>
              <a:t>latest medical and security</a:t>
            </a:r>
          </a:p>
          <a:p>
            <a:pPr lvl="0">
              <a:buNone/>
            </a:pPr>
            <a:r>
              <a:rPr lang="en-GB" sz="1400" b="1" dirty="0" smtClean="0"/>
              <a:t>alerts for your current location</a:t>
            </a:r>
            <a:r>
              <a:rPr lang="en-GB" sz="1400" dirty="0" smtClean="0"/>
              <a:t> from International SOS and Control Risks.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MEDICAL_ALE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708" y="437106"/>
            <a:ext cx="1992076" cy="526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3797300" y="2076450"/>
            <a:ext cx="4889500" cy="34226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+mn-lt"/>
              </a:rPr>
              <a:t>COUNTRY GUIDE OVERVIEW</a:t>
            </a:r>
          </a:p>
          <a:p>
            <a:pPr>
              <a:buNone/>
            </a:pPr>
            <a:r>
              <a:rPr lang="en-US" sz="1400" dirty="0" smtClean="0">
                <a:latin typeface="+mn-lt"/>
              </a:rPr>
              <a:t>Provides quick access to global medical and travel security information. Icons make it easy to find the topics you need to prepare for your next trip abroad.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rgbClr val="009EC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COUNTRYGU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5194" y="268263"/>
            <a:ext cx="2049388" cy="5414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- Master">
  <a:themeElements>
    <a:clrScheme name="International SOS">
      <a:dk1>
        <a:sysClr val="windowText" lastClr="000000"/>
      </a:dk1>
      <a:lt1>
        <a:sysClr val="window" lastClr="FFFFFF"/>
      </a:lt1>
      <a:dk2>
        <a:srgbClr val="232762"/>
      </a:dk2>
      <a:lt2>
        <a:srgbClr val="FFFFFF"/>
      </a:lt2>
      <a:accent1>
        <a:srgbClr val="2F4696"/>
      </a:accent1>
      <a:accent2>
        <a:srgbClr val="232762"/>
      </a:accent2>
      <a:accent3>
        <a:srgbClr val="009354"/>
      </a:accent3>
      <a:accent4>
        <a:srgbClr val="6C206B"/>
      </a:accent4>
      <a:accent5>
        <a:srgbClr val="EF820F"/>
      </a:accent5>
      <a:accent6>
        <a:srgbClr val="D4002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673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Title - Master</vt:lpstr>
      <vt:lpstr>Assistance App</vt:lpstr>
      <vt:lpstr>Agenda</vt:lpstr>
      <vt:lpstr>What is the Assistance App?</vt:lpstr>
      <vt:lpstr>Benefits to your Organization</vt:lpstr>
      <vt:lpstr>Assistance App Availability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Menu Options</vt:lpstr>
      <vt:lpstr>Menu Options</vt:lpstr>
      <vt:lpstr>Implementation &amp; Support</vt:lpstr>
      <vt:lpstr>Promoting the Assistance App</vt:lpstr>
      <vt:lpstr>Outlook Email Template</vt:lpstr>
      <vt:lpstr>Postcard-sized Handout</vt:lpstr>
      <vt:lpstr>Promoting the Assistance App</vt:lpstr>
      <vt:lpstr>Promoting the Assistance App</vt:lpstr>
      <vt:lpstr>Spot the Risk Travel Challenge</vt:lpstr>
      <vt:lpstr>Access Assistance App Collateral</vt:lpstr>
      <vt:lpstr>Download the Assistance App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Harvey</dc:creator>
  <cp:lastModifiedBy>jessica.kemling</cp:lastModifiedBy>
  <cp:revision>148</cp:revision>
  <dcterms:created xsi:type="dcterms:W3CDTF">2014-10-09T15:52:28Z</dcterms:created>
  <dcterms:modified xsi:type="dcterms:W3CDTF">2015-06-10T14:30:29Z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7d9221e0-d6c5-4cf3-b4d5-17a41be0c131</vt:lpwstr>
  </property>
  <property fmtid="{D5CDD505-2E9C-101B-9397-08002B2CF9AE}" pid="3" name="INTERNATIONALSOSClassification">
    <vt:lpwstr>Existing Classification</vt:lpwstr>
  </property>
</Properties>
</file>